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raunces Extra Bold"/>
      <p:regular r:id="rId17"/>
    </p:embeddedFont>
    <p:embeddedFont>
      <p:font typeface="Fraunces Extra Bold"/>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981"/>
          </a:xfrm>
          <a:prstGeom prst="rect">
            <a:avLst/>
          </a:prstGeom>
        </p:spPr>
      </p:pic>
      <p:sp>
        <p:nvSpPr>
          <p:cNvPr id="3" name="Text 0"/>
          <p:cNvSpPr/>
          <p:nvPr/>
        </p:nvSpPr>
        <p:spPr>
          <a:xfrm>
            <a:off x="6245066" y="596146"/>
            <a:ext cx="7626667" cy="2032397"/>
          </a:xfrm>
          <a:prstGeom prst="rect">
            <a:avLst/>
          </a:prstGeom>
          <a:noFill/>
          <a:ln/>
        </p:spPr>
        <p:txBody>
          <a:bodyPr wrap="square" lIns="0" tIns="0" rIns="0" bIns="0" rtlCol="0" anchor="t"/>
          <a:lstStyle/>
          <a:p>
            <a:pPr algn="l" indent="0" marL="0">
              <a:lnSpc>
                <a:spcPts val="5300"/>
              </a:lnSpc>
              <a:buNone/>
            </a:pPr>
            <a:r>
              <a:rPr lang="en-US" sz="4250" b="1" dirty="0">
                <a:solidFill>
                  <a:srgbClr val="3B4540"/>
                </a:solidFill>
                <a:latin typeface="Fraunces Extra Bold" pitchFamily="34" charset="0"/>
                <a:ea typeface="Fraunces Extra Bold" pitchFamily="34" charset="-122"/>
                <a:cs typeface="Fraunces Extra Bold" pitchFamily="34" charset="-120"/>
              </a:rPr>
              <a:t>Naglaa El-Kashif Educational Institution: Business Plan</a:t>
            </a:r>
            <a:endParaRPr lang="en-US" sz="4250" dirty="0"/>
          </a:p>
        </p:txBody>
      </p:sp>
      <p:sp>
        <p:nvSpPr>
          <p:cNvPr id="4" name="Text 1"/>
          <p:cNvSpPr/>
          <p:nvPr/>
        </p:nvSpPr>
        <p:spPr>
          <a:xfrm>
            <a:off x="6245066" y="2953702"/>
            <a:ext cx="7626667" cy="2080974"/>
          </a:xfrm>
          <a:prstGeom prst="rect">
            <a:avLst/>
          </a:prstGeom>
          <a:noFill/>
          <a:ln/>
        </p:spPr>
        <p:txBody>
          <a:bodyPr wrap="square" lIns="0" tIns="0" rIns="0" bIns="0" rtlCol="0" anchor="t"/>
          <a:lstStyle/>
          <a:p>
            <a:pPr algn="l" indent="0" marL="0">
              <a:lnSpc>
                <a:spcPts val="2700"/>
              </a:lnSpc>
              <a:buNone/>
            </a:pPr>
            <a:r>
              <a:rPr lang="en-US" sz="1700" dirty="0">
                <a:solidFill>
                  <a:srgbClr val="405449"/>
                </a:solidFill>
                <a:latin typeface="Nobile" pitchFamily="34" charset="0"/>
                <a:ea typeface="Nobile" pitchFamily="34" charset="-122"/>
                <a:cs typeface="Nobile" pitchFamily="34" charset="-120"/>
              </a:rPr>
              <a:t>Naglaa El-Kashif Educational Institution specializes in teaching English to children aged 4 to 12. It offers a comprehensive curriculum with books, audio, and written content tailored to individual learning differences. The teaching approach focuses on learning through practice and repetition, helping children develop reading, writing, listening, and speaking skills fluently.</a:t>
            </a:r>
            <a:endParaRPr lang="en-US" sz="1700" dirty="0"/>
          </a:p>
        </p:txBody>
      </p:sp>
      <p:sp>
        <p:nvSpPr>
          <p:cNvPr id="5" name="Text 2"/>
          <p:cNvSpPr/>
          <p:nvPr/>
        </p:nvSpPr>
        <p:spPr>
          <a:xfrm>
            <a:off x="6245066" y="5278517"/>
            <a:ext cx="7626667" cy="1734145"/>
          </a:xfrm>
          <a:prstGeom prst="rect">
            <a:avLst/>
          </a:prstGeom>
          <a:noFill/>
          <a:ln/>
        </p:spPr>
        <p:txBody>
          <a:bodyPr wrap="square" lIns="0" tIns="0" rIns="0" bIns="0" rtlCol="0" anchor="t"/>
          <a:lstStyle/>
          <a:p>
            <a:pPr algn="l" indent="0" marL="0">
              <a:lnSpc>
                <a:spcPts val="2700"/>
              </a:lnSpc>
              <a:buNone/>
            </a:pPr>
            <a:r>
              <a:rPr lang="en-US" sz="1700" dirty="0">
                <a:solidFill>
                  <a:srgbClr val="405449"/>
                </a:solidFill>
                <a:latin typeface="Nobile" pitchFamily="34" charset="0"/>
                <a:ea typeface="Nobile" pitchFamily="34" charset="-122"/>
                <a:cs typeface="Nobile" pitchFamily="34" charset="-120"/>
              </a:rPr>
              <a:t>The mission is to provide high-quality education using innovative methods that help children acquire English language skills naturally. The vision is to become the leading institution for teaching English to children in Egypt, expanding to new branches and offering advanced educational services.</a:t>
            </a:r>
            <a:endParaRPr lang="en-US" sz="1700" dirty="0"/>
          </a:p>
        </p:txBody>
      </p:sp>
      <p:sp>
        <p:nvSpPr>
          <p:cNvPr id="6" name="Shape 3"/>
          <p:cNvSpPr/>
          <p:nvPr/>
        </p:nvSpPr>
        <p:spPr>
          <a:xfrm>
            <a:off x="6245066" y="7272695"/>
            <a:ext cx="346829" cy="346829"/>
          </a:xfrm>
          <a:prstGeom prst="roundRect">
            <a:avLst>
              <a:gd name="adj" fmla="val 26361941"/>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6252686" y="7280315"/>
            <a:ext cx="331589" cy="331589"/>
          </a:xfrm>
          <a:prstGeom prst="rect">
            <a:avLst/>
          </a:prstGeom>
        </p:spPr>
      </p:pic>
      <p:sp>
        <p:nvSpPr>
          <p:cNvPr id="8" name="Text 4"/>
          <p:cNvSpPr/>
          <p:nvPr/>
        </p:nvSpPr>
        <p:spPr>
          <a:xfrm>
            <a:off x="6700242" y="7256502"/>
            <a:ext cx="2853809" cy="379333"/>
          </a:xfrm>
          <a:prstGeom prst="rect">
            <a:avLst/>
          </a:prstGeom>
          <a:noFill/>
          <a:ln/>
        </p:spPr>
        <p:txBody>
          <a:bodyPr wrap="none" lIns="0" tIns="0" rIns="0" bIns="0" rtlCol="0" anchor="t"/>
          <a:lstStyle/>
          <a:p>
            <a:pPr algn="l" indent="0" marL="0">
              <a:lnSpc>
                <a:spcPts val="2950"/>
              </a:lnSpc>
              <a:buNone/>
            </a:pPr>
            <a:r>
              <a:rPr lang="en-US" sz="2100" b="1" dirty="0">
                <a:solidFill>
                  <a:srgbClr val="405449"/>
                </a:solidFill>
                <a:latin typeface="Nobile Bold" pitchFamily="34" charset="0"/>
                <a:ea typeface="Nobile Bold" pitchFamily="34" charset="-122"/>
                <a:cs typeface="Nobile Bold" pitchFamily="34" charset="-120"/>
              </a:rPr>
              <a:t>by Mohamed magdy</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14368"/>
            <a:ext cx="12843510"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Best Ad Content for Facebook and Instagram</a:t>
            </a:r>
            <a:endParaRPr lang="en-US" sz="4450" dirty="0"/>
          </a:p>
        </p:txBody>
      </p:sp>
      <p:sp>
        <p:nvSpPr>
          <p:cNvPr id="3" name="Text 1"/>
          <p:cNvSpPr/>
          <p:nvPr/>
        </p:nvSpPr>
        <p:spPr>
          <a:xfrm>
            <a:off x="793790" y="2776776"/>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Short videos showing children interacting in lessons.</a:t>
            </a:r>
            <a:endParaRPr lang="en-US" sz="1750" dirty="0"/>
          </a:p>
        </p:txBody>
      </p:sp>
      <p:sp>
        <p:nvSpPr>
          <p:cNvPr id="4" name="Text 2"/>
          <p:cNvSpPr/>
          <p:nvPr/>
        </p:nvSpPr>
        <p:spPr>
          <a:xfrm>
            <a:off x="793790" y="321897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Parent testimonials highlighting their child’s progress.</a:t>
            </a:r>
            <a:endParaRPr lang="en-US" sz="1750" dirty="0"/>
          </a:p>
        </p:txBody>
      </p:sp>
      <p:sp>
        <p:nvSpPr>
          <p:cNvPr id="5" name="Text 3"/>
          <p:cNvSpPr/>
          <p:nvPr/>
        </p:nvSpPr>
        <p:spPr>
          <a:xfrm>
            <a:off x="793790" y="366117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Motivational content: Weekly challenges and parent-child activities.</a:t>
            </a:r>
            <a:endParaRPr lang="en-US" sz="1750" dirty="0"/>
          </a:p>
        </p:txBody>
      </p:sp>
      <p:sp>
        <p:nvSpPr>
          <p:cNvPr id="6" name="Text 4"/>
          <p:cNvSpPr/>
          <p:nvPr/>
        </p:nvSpPr>
        <p:spPr>
          <a:xfrm>
            <a:off x="793790" y="410337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Special offers: Free trial classes or limited-time discounts.</a:t>
            </a:r>
            <a:endParaRPr lang="en-US" sz="1750" dirty="0"/>
          </a:p>
        </p:txBody>
      </p:sp>
      <p:sp>
        <p:nvSpPr>
          <p:cNvPr id="7" name="Text 5"/>
          <p:cNvSpPr/>
          <p:nvPr/>
        </p:nvSpPr>
        <p:spPr>
          <a:xfrm>
            <a:off x="793790" y="454556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Engaging questions: “What’s the hardest part of teaching your child English?”</a:t>
            </a:r>
            <a:endParaRPr lang="en-US" sz="1750" dirty="0"/>
          </a:p>
        </p:txBody>
      </p:sp>
      <p:sp>
        <p:nvSpPr>
          <p:cNvPr id="8" name="Text 6"/>
          <p:cNvSpPr/>
          <p:nvPr/>
        </p:nvSpPr>
        <p:spPr>
          <a:xfrm>
            <a:off x="793790" y="5163622"/>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The best ad content for Facebook and Instagram includes short videos of children in lessons, parent testimonials, motivational content, special offers, and engaging questions. This content is designed to capture the attention of parents, showcase the institution's value proposition, and drive enrollment. Engaging and visually appealing ads are crucial for attracting new students and building brand awareness.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4229" y="903446"/>
            <a:ext cx="5198864" cy="649843"/>
          </a:xfrm>
          <a:prstGeom prst="rect">
            <a:avLst/>
          </a:prstGeom>
          <a:noFill/>
          <a:ln/>
        </p:spPr>
        <p:txBody>
          <a:bodyPr wrap="none" lIns="0" tIns="0" rIns="0" bIns="0" rtlCol="0" anchor="t"/>
          <a:lstStyle/>
          <a:p>
            <a:pPr algn="l" indent="0" marL="0">
              <a:lnSpc>
                <a:spcPts val="5100"/>
              </a:lnSpc>
              <a:buNone/>
            </a:pPr>
            <a:r>
              <a:rPr lang="en-US" sz="4050" b="1" dirty="0">
                <a:solidFill>
                  <a:srgbClr val="3B4540"/>
                </a:solidFill>
                <a:latin typeface="Fraunces Extra Bold" pitchFamily="34" charset="0"/>
                <a:ea typeface="Fraunces Extra Bold" pitchFamily="34" charset="-122"/>
                <a:cs typeface="Fraunces Extra Bold" pitchFamily="34" charset="-120"/>
              </a:rPr>
              <a:t>Project Goals</a:t>
            </a:r>
            <a:endParaRPr lang="en-US" sz="4050" dirty="0"/>
          </a:p>
        </p:txBody>
      </p:sp>
      <p:sp>
        <p:nvSpPr>
          <p:cNvPr id="4" name="Shape 1"/>
          <p:cNvSpPr/>
          <p:nvPr/>
        </p:nvSpPr>
        <p:spPr>
          <a:xfrm>
            <a:off x="6214229" y="2098953"/>
            <a:ext cx="467797" cy="467797"/>
          </a:xfrm>
          <a:prstGeom prst="roundRect">
            <a:avLst>
              <a:gd name="adj" fmla="val 40009"/>
            </a:avLst>
          </a:prstGeom>
          <a:solidFill>
            <a:srgbClr val="E8F3E8"/>
          </a:solidFill>
          <a:ln/>
        </p:spPr>
      </p:sp>
      <p:pic>
        <p:nvPicPr>
          <p:cNvPr id="5" name="Image 1" descr="preencoded.png">    </p:cNvPr>
          <p:cNvPicPr>
            <a:picLocks noChangeAspect="1"/>
          </p:cNvPicPr>
          <p:nvPr/>
        </p:nvPicPr>
        <p:blipFill>
          <a:blip r:embed="rId2"/>
          <a:stretch>
            <a:fillRect/>
          </a:stretch>
        </p:blipFill>
        <p:spPr>
          <a:xfrm>
            <a:off x="6292155" y="2137886"/>
            <a:ext cx="311825" cy="389811"/>
          </a:xfrm>
          <a:prstGeom prst="rect">
            <a:avLst/>
          </a:prstGeom>
        </p:spPr>
      </p:pic>
      <p:sp>
        <p:nvSpPr>
          <p:cNvPr id="6" name="Text 2"/>
          <p:cNvSpPr/>
          <p:nvPr/>
        </p:nvSpPr>
        <p:spPr>
          <a:xfrm>
            <a:off x="6889909" y="2098953"/>
            <a:ext cx="3064550" cy="649605"/>
          </a:xfrm>
          <a:prstGeom prst="rect">
            <a:avLst/>
          </a:prstGeom>
          <a:noFill/>
          <a:ln/>
        </p:spPr>
        <p:txBody>
          <a:bodyPr wrap="square" lIns="0" tIns="0" rIns="0" bIns="0" rtlCol="0" anchor="t"/>
          <a:lstStyle/>
          <a:p>
            <a:pPr algn="l" indent="0" marL="0">
              <a:lnSpc>
                <a:spcPts val="2550"/>
              </a:lnSpc>
              <a:buNone/>
            </a:pPr>
            <a:r>
              <a:rPr lang="en-US" sz="2000" b="1" dirty="0">
                <a:solidFill>
                  <a:srgbClr val="405449"/>
                </a:solidFill>
                <a:latin typeface="Fraunces Extra Bold" pitchFamily="34" charset="0"/>
                <a:ea typeface="Fraunces Extra Bold" pitchFamily="34" charset="-122"/>
                <a:cs typeface="Fraunces Extra Bold" pitchFamily="34" charset="-120"/>
              </a:rPr>
              <a:t>Improve English Proficiency</a:t>
            </a:r>
            <a:endParaRPr lang="en-US" sz="2000" dirty="0"/>
          </a:p>
        </p:txBody>
      </p:sp>
      <p:sp>
        <p:nvSpPr>
          <p:cNvPr id="7" name="Text 3"/>
          <p:cNvSpPr/>
          <p:nvPr/>
        </p:nvSpPr>
        <p:spPr>
          <a:xfrm>
            <a:off x="6889909" y="2873216"/>
            <a:ext cx="3064550" cy="1331119"/>
          </a:xfrm>
          <a:prstGeom prst="rect">
            <a:avLst/>
          </a:prstGeom>
          <a:noFill/>
          <a:ln/>
        </p:spPr>
        <p:txBody>
          <a:bodyPr wrap="square" lIns="0" tIns="0" rIns="0" bIns="0" rtlCol="0" anchor="t"/>
          <a:lstStyle/>
          <a:p>
            <a:pPr algn="l" indent="0" marL="0">
              <a:lnSpc>
                <a:spcPts val="2600"/>
              </a:lnSpc>
              <a:buNone/>
            </a:pPr>
            <a:r>
              <a:rPr lang="en-US" sz="1600" dirty="0">
                <a:solidFill>
                  <a:srgbClr val="405449"/>
                </a:solidFill>
                <a:latin typeface="Nobile" pitchFamily="34" charset="0"/>
                <a:ea typeface="Nobile" pitchFamily="34" charset="-122"/>
                <a:cs typeface="Nobile" pitchFamily="34" charset="-120"/>
              </a:rPr>
              <a:t>Enhance communication, listening, and speaking skills from an early age through specialized curricula.</a:t>
            </a:r>
            <a:endParaRPr lang="en-US" sz="1600" dirty="0"/>
          </a:p>
        </p:txBody>
      </p:sp>
      <p:sp>
        <p:nvSpPr>
          <p:cNvPr id="8" name="Shape 4"/>
          <p:cNvSpPr/>
          <p:nvPr/>
        </p:nvSpPr>
        <p:spPr>
          <a:xfrm>
            <a:off x="10162342" y="2098953"/>
            <a:ext cx="467797" cy="467797"/>
          </a:xfrm>
          <a:prstGeom prst="roundRect">
            <a:avLst>
              <a:gd name="adj" fmla="val 40009"/>
            </a:avLst>
          </a:prstGeom>
          <a:solidFill>
            <a:srgbClr val="E8F3E8"/>
          </a:solidFill>
          <a:ln/>
        </p:spPr>
      </p:sp>
      <p:pic>
        <p:nvPicPr>
          <p:cNvPr id="9" name="Image 2" descr="preencoded.png">    </p:cNvPr>
          <p:cNvPicPr>
            <a:picLocks noChangeAspect="1"/>
          </p:cNvPicPr>
          <p:nvPr/>
        </p:nvPicPr>
        <p:blipFill>
          <a:blip r:embed="rId3"/>
          <a:stretch>
            <a:fillRect/>
          </a:stretch>
        </p:blipFill>
        <p:spPr>
          <a:xfrm>
            <a:off x="10240268" y="2137886"/>
            <a:ext cx="311825" cy="389811"/>
          </a:xfrm>
          <a:prstGeom prst="rect">
            <a:avLst/>
          </a:prstGeom>
        </p:spPr>
      </p:pic>
      <p:sp>
        <p:nvSpPr>
          <p:cNvPr id="10" name="Text 5"/>
          <p:cNvSpPr/>
          <p:nvPr/>
        </p:nvSpPr>
        <p:spPr>
          <a:xfrm>
            <a:off x="10838021" y="2098953"/>
            <a:ext cx="3064550" cy="649605"/>
          </a:xfrm>
          <a:prstGeom prst="rect">
            <a:avLst/>
          </a:prstGeom>
          <a:noFill/>
          <a:ln/>
        </p:spPr>
        <p:txBody>
          <a:bodyPr wrap="square" lIns="0" tIns="0" rIns="0" bIns="0" rtlCol="0" anchor="t"/>
          <a:lstStyle/>
          <a:p>
            <a:pPr algn="l" indent="0" marL="0">
              <a:lnSpc>
                <a:spcPts val="2550"/>
              </a:lnSpc>
              <a:buNone/>
            </a:pPr>
            <a:r>
              <a:rPr lang="en-US" sz="2000" b="1" dirty="0">
                <a:solidFill>
                  <a:srgbClr val="405449"/>
                </a:solidFill>
                <a:latin typeface="Fraunces Extra Bold" pitchFamily="34" charset="0"/>
                <a:ea typeface="Fraunces Extra Bold" pitchFamily="34" charset="-122"/>
                <a:cs typeface="Fraunces Extra Bold" pitchFamily="34" charset="-120"/>
              </a:rPr>
              <a:t>Stimulating Environment</a:t>
            </a:r>
            <a:endParaRPr lang="en-US" sz="2000" dirty="0"/>
          </a:p>
        </p:txBody>
      </p:sp>
      <p:sp>
        <p:nvSpPr>
          <p:cNvPr id="11" name="Text 6"/>
          <p:cNvSpPr/>
          <p:nvPr/>
        </p:nvSpPr>
        <p:spPr>
          <a:xfrm>
            <a:off x="10838021" y="2873216"/>
            <a:ext cx="3064550" cy="1331119"/>
          </a:xfrm>
          <a:prstGeom prst="rect">
            <a:avLst/>
          </a:prstGeom>
          <a:noFill/>
          <a:ln/>
        </p:spPr>
        <p:txBody>
          <a:bodyPr wrap="square" lIns="0" tIns="0" rIns="0" bIns="0" rtlCol="0" anchor="t"/>
          <a:lstStyle/>
          <a:p>
            <a:pPr algn="l" indent="0" marL="0">
              <a:lnSpc>
                <a:spcPts val="2600"/>
              </a:lnSpc>
              <a:buNone/>
            </a:pPr>
            <a:r>
              <a:rPr lang="en-US" sz="1600" dirty="0">
                <a:solidFill>
                  <a:srgbClr val="405449"/>
                </a:solidFill>
                <a:latin typeface="Nobile" pitchFamily="34" charset="0"/>
                <a:ea typeface="Nobile" pitchFamily="34" charset="-122"/>
                <a:cs typeface="Nobile" pitchFamily="34" charset="-120"/>
              </a:rPr>
              <a:t>Provide a stimulating educational environment that encourages learning and development.</a:t>
            </a:r>
            <a:endParaRPr lang="en-US" sz="1600" dirty="0"/>
          </a:p>
        </p:txBody>
      </p:sp>
      <p:sp>
        <p:nvSpPr>
          <p:cNvPr id="12" name="Shape 7"/>
          <p:cNvSpPr/>
          <p:nvPr/>
        </p:nvSpPr>
        <p:spPr>
          <a:xfrm>
            <a:off x="6214229" y="4646057"/>
            <a:ext cx="467797" cy="467797"/>
          </a:xfrm>
          <a:prstGeom prst="roundRect">
            <a:avLst>
              <a:gd name="adj" fmla="val 40009"/>
            </a:avLst>
          </a:prstGeom>
          <a:solidFill>
            <a:srgbClr val="E8F3E8"/>
          </a:solidFill>
          <a:ln/>
        </p:spPr>
      </p:sp>
      <p:pic>
        <p:nvPicPr>
          <p:cNvPr id="13" name="Image 3" descr="preencoded.png">    </p:cNvPr>
          <p:cNvPicPr>
            <a:picLocks noChangeAspect="1"/>
          </p:cNvPicPr>
          <p:nvPr/>
        </p:nvPicPr>
        <p:blipFill>
          <a:blip r:embed="rId4"/>
          <a:stretch>
            <a:fillRect/>
          </a:stretch>
        </p:blipFill>
        <p:spPr>
          <a:xfrm>
            <a:off x="6292155" y="4684990"/>
            <a:ext cx="311825" cy="389811"/>
          </a:xfrm>
          <a:prstGeom prst="rect">
            <a:avLst/>
          </a:prstGeom>
        </p:spPr>
      </p:pic>
      <p:sp>
        <p:nvSpPr>
          <p:cNvPr id="14" name="Text 8"/>
          <p:cNvSpPr/>
          <p:nvPr/>
        </p:nvSpPr>
        <p:spPr>
          <a:xfrm>
            <a:off x="6889909" y="4646057"/>
            <a:ext cx="2599372" cy="324802"/>
          </a:xfrm>
          <a:prstGeom prst="rect">
            <a:avLst/>
          </a:prstGeom>
          <a:noFill/>
          <a:ln/>
        </p:spPr>
        <p:txBody>
          <a:bodyPr wrap="none" lIns="0" tIns="0" rIns="0" bIns="0" rtlCol="0" anchor="t"/>
          <a:lstStyle/>
          <a:p>
            <a:pPr algn="l" indent="0" marL="0">
              <a:lnSpc>
                <a:spcPts val="2550"/>
              </a:lnSpc>
              <a:buNone/>
            </a:pPr>
            <a:r>
              <a:rPr lang="en-US" sz="2000" b="1" dirty="0">
                <a:solidFill>
                  <a:srgbClr val="405449"/>
                </a:solidFill>
                <a:latin typeface="Fraunces Extra Bold" pitchFamily="34" charset="0"/>
                <a:ea typeface="Fraunces Extra Bold" pitchFamily="34" charset="-122"/>
                <a:cs typeface="Fraunces Extra Bold" pitchFamily="34" charset="-120"/>
              </a:rPr>
              <a:t>Support Parents</a:t>
            </a:r>
            <a:endParaRPr lang="en-US" sz="2000" dirty="0"/>
          </a:p>
        </p:txBody>
      </p:sp>
      <p:sp>
        <p:nvSpPr>
          <p:cNvPr id="15" name="Text 9"/>
          <p:cNvSpPr/>
          <p:nvPr/>
        </p:nvSpPr>
        <p:spPr>
          <a:xfrm>
            <a:off x="6889909" y="5095518"/>
            <a:ext cx="7012662" cy="665559"/>
          </a:xfrm>
          <a:prstGeom prst="rect">
            <a:avLst/>
          </a:prstGeom>
          <a:noFill/>
          <a:ln/>
        </p:spPr>
        <p:txBody>
          <a:bodyPr wrap="square" lIns="0" tIns="0" rIns="0" bIns="0" rtlCol="0" anchor="t"/>
          <a:lstStyle/>
          <a:p>
            <a:pPr algn="l" indent="0" marL="0">
              <a:lnSpc>
                <a:spcPts val="2600"/>
              </a:lnSpc>
              <a:buNone/>
            </a:pPr>
            <a:r>
              <a:rPr lang="en-US" sz="1600" dirty="0">
                <a:solidFill>
                  <a:srgbClr val="405449"/>
                </a:solidFill>
                <a:latin typeface="Nobile" pitchFamily="34" charset="0"/>
                <a:ea typeface="Nobile" pitchFamily="34" charset="-122"/>
                <a:cs typeface="Nobile" pitchFamily="34" charset="-120"/>
              </a:rPr>
              <a:t>Support parents in their children's learning journey with guidance and educational tips.</a:t>
            </a:r>
            <a:endParaRPr lang="en-US" sz="1600" dirty="0"/>
          </a:p>
        </p:txBody>
      </p:sp>
      <p:sp>
        <p:nvSpPr>
          <p:cNvPr id="16" name="Text 10"/>
          <p:cNvSpPr/>
          <p:nvPr/>
        </p:nvSpPr>
        <p:spPr>
          <a:xfrm>
            <a:off x="6214229" y="5994916"/>
            <a:ext cx="7688342" cy="1331119"/>
          </a:xfrm>
          <a:prstGeom prst="rect">
            <a:avLst/>
          </a:prstGeom>
          <a:noFill/>
          <a:ln/>
        </p:spPr>
        <p:txBody>
          <a:bodyPr wrap="square" lIns="0" tIns="0" rIns="0" bIns="0" rtlCol="0" anchor="t"/>
          <a:lstStyle/>
          <a:p>
            <a:pPr algn="l" indent="0" marL="0">
              <a:lnSpc>
                <a:spcPts val="2600"/>
              </a:lnSpc>
              <a:buNone/>
            </a:pPr>
            <a:r>
              <a:rPr lang="en-US" sz="1600" dirty="0">
                <a:solidFill>
                  <a:srgbClr val="405449"/>
                </a:solidFill>
                <a:latin typeface="Nobile" pitchFamily="34" charset="0"/>
                <a:ea typeface="Nobile" pitchFamily="34" charset="-122"/>
                <a:cs typeface="Nobile" pitchFamily="34" charset="-120"/>
              </a:rPr>
              <a:t>The institution aims to improve children's English proficiency, enhance communication skills, and provide a stimulating educational environment. It also seeks to support parents in their children's learning journey and expand educational services to cater to different age groups.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5924" y="896303"/>
            <a:ext cx="7129463" cy="648057"/>
          </a:xfrm>
          <a:prstGeom prst="rect">
            <a:avLst/>
          </a:prstGeom>
          <a:noFill/>
          <a:ln/>
        </p:spPr>
        <p:txBody>
          <a:bodyPr wrap="none" lIns="0" tIns="0" rIns="0" bIns="0" rtlCol="0" anchor="t"/>
          <a:lstStyle/>
          <a:p>
            <a:pPr algn="l" indent="0" marL="0">
              <a:lnSpc>
                <a:spcPts val="5100"/>
              </a:lnSpc>
              <a:buNone/>
            </a:pPr>
            <a:r>
              <a:rPr lang="en-US" sz="4050" b="1" dirty="0">
                <a:solidFill>
                  <a:srgbClr val="3B4540"/>
                </a:solidFill>
                <a:latin typeface="Fraunces Extra Bold" pitchFamily="34" charset="0"/>
                <a:ea typeface="Fraunces Extra Bold" pitchFamily="34" charset="-122"/>
                <a:cs typeface="Fraunces Extra Bold" pitchFamily="34" charset="-120"/>
              </a:rPr>
              <a:t>Target Customer Segments</a:t>
            </a:r>
            <a:endParaRPr lang="en-US" sz="4050" dirty="0"/>
          </a:p>
        </p:txBody>
      </p:sp>
      <p:pic>
        <p:nvPicPr>
          <p:cNvPr id="4" name="Image 1" descr="preencoded.png">    </p:cNvPr>
          <p:cNvPicPr>
            <a:picLocks noChangeAspect="1"/>
          </p:cNvPicPr>
          <p:nvPr/>
        </p:nvPicPr>
        <p:blipFill>
          <a:blip r:embed="rId2"/>
          <a:stretch>
            <a:fillRect/>
          </a:stretch>
        </p:blipFill>
        <p:spPr>
          <a:xfrm>
            <a:off x="725924" y="1891665"/>
            <a:ext cx="518517" cy="518517"/>
          </a:xfrm>
          <a:prstGeom prst="rect">
            <a:avLst/>
          </a:prstGeom>
        </p:spPr>
      </p:pic>
      <p:sp>
        <p:nvSpPr>
          <p:cNvPr id="5" name="Text 1"/>
          <p:cNvSpPr/>
          <p:nvPr/>
        </p:nvSpPr>
        <p:spPr>
          <a:xfrm>
            <a:off x="1451848" y="1855470"/>
            <a:ext cx="2669858" cy="324088"/>
          </a:xfrm>
          <a:prstGeom prst="rect">
            <a:avLst/>
          </a:prstGeom>
          <a:noFill/>
          <a:ln/>
        </p:spPr>
        <p:txBody>
          <a:bodyPr wrap="none" lIns="0" tIns="0" rIns="0" bIns="0" rtlCol="0" anchor="t"/>
          <a:lstStyle/>
          <a:p>
            <a:pPr algn="l" indent="0" marL="0">
              <a:lnSpc>
                <a:spcPts val="2550"/>
              </a:lnSpc>
              <a:buNone/>
            </a:pPr>
            <a:r>
              <a:rPr lang="en-US" sz="2000" b="1" dirty="0">
                <a:solidFill>
                  <a:srgbClr val="405449"/>
                </a:solidFill>
                <a:latin typeface="Fraunces Extra Bold" pitchFamily="34" charset="0"/>
                <a:ea typeface="Fraunces Extra Bold" pitchFamily="34" charset="-122"/>
                <a:cs typeface="Fraunces Extra Bold" pitchFamily="34" charset="-120"/>
              </a:rPr>
              <a:t>Mothers Aged 30-50</a:t>
            </a:r>
            <a:endParaRPr lang="en-US" sz="2000" dirty="0"/>
          </a:p>
        </p:txBody>
      </p:sp>
      <p:sp>
        <p:nvSpPr>
          <p:cNvPr id="6" name="Text 2"/>
          <p:cNvSpPr/>
          <p:nvPr/>
        </p:nvSpPr>
        <p:spPr>
          <a:xfrm>
            <a:off x="1451848" y="2303978"/>
            <a:ext cx="6966228" cy="331827"/>
          </a:xfrm>
          <a:prstGeom prst="rect">
            <a:avLst/>
          </a:prstGeom>
          <a:noFill/>
          <a:ln/>
        </p:spPr>
        <p:txBody>
          <a:bodyPr wrap="none" lIns="0" tIns="0" rIns="0" bIns="0" rtlCol="0" anchor="t"/>
          <a:lstStyle/>
          <a:p>
            <a:pPr algn="l" indent="0" marL="0">
              <a:lnSpc>
                <a:spcPts val="2600"/>
              </a:lnSpc>
              <a:buNone/>
            </a:pPr>
            <a:r>
              <a:rPr lang="en-US" sz="1600" dirty="0">
                <a:solidFill>
                  <a:srgbClr val="405449"/>
                </a:solidFill>
                <a:latin typeface="Nobile" pitchFamily="34" charset="0"/>
                <a:ea typeface="Nobile" pitchFamily="34" charset="-122"/>
                <a:cs typeface="Nobile" pitchFamily="34" charset="-120"/>
              </a:rPr>
              <a:t>Looking for high-quality English education for their children.</a:t>
            </a:r>
            <a:endParaRPr lang="en-US" sz="1600" dirty="0"/>
          </a:p>
        </p:txBody>
      </p:sp>
      <p:pic>
        <p:nvPicPr>
          <p:cNvPr id="7" name="Image 2" descr="preencoded.png">    </p:cNvPr>
          <p:cNvPicPr>
            <a:picLocks noChangeAspect="1"/>
          </p:cNvPicPr>
          <p:nvPr/>
        </p:nvPicPr>
        <p:blipFill>
          <a:blip r:embed="rId3"/>
          <a:stretch>
            <a:fillRect/>
          </a:stretch>
        </p:blipFill>
        <p:spPr>
          <a:xfrm>
            <a:off x="725924" y="3294221"/>
            <a:ext cx="518517" cy="518517"/>
          </a:xfrm>
          <a:prstGeom prst="rect">
            <a:avLst/>
          </a:prstGeom>
        </p:spPr>
      </p:pic>
      <p:sp>
        <p:nvSpPr>
          <p:cNvPr id="8" name="Text 3"/>
          <p:cNvSpPr/>
          <p:nvPr/>
        </p:nvSpPr>
        <p:spPr>
          <a:xfrm>
            <a:off x="1451848" y="3258026"/>
            <a:ext cx="3836432" cy="324088"/>
          </a:xfrm>
          <a:prstGeom prst="rect">
            <a:avLst/>
          </a:prstGeom>
          <a:noFill/>
          <a:ln/>
        </p:spPr>
        <p:txBody>
          <a:bodyPr wrap="none" lIns="0" tIns="0" rIns="0" bIns="0" rtlCol="0" anchor="t"/>
          <a:lstStyle/>
          <a:p>
            <a:pPr algn="l" indent="0" marL="0">
              <a:lnSpc>
                <a:spcPts val="2550"/>
              </a:lnSpc>
              <a:buNone/>
            </a:pPr>
            <a:r>
              <a:rPr lang="en-US" sz="2000" b="1" dirty="0">
                <a:solidFill>
                  <a:srgbClr val="405449"/>
                </a:solidFill>
                <a:latin typeface="Fraunces Extra Bold" pitchFamily="34" charset="0"/>
                <a:ea typeface="Fraunces Extra Bold" pitchFamily="34" charset="-122"/>
                <a:cs typeface="Fraunces Extra Bold" pitchFamily="34" charset="-120"/>
              </a:rPr>
              <a:t>Parents Seeking Engagement</a:t>
            </a:r>
            <a:endParaRPr lang="en-US" sz="2000" dirty="0"/>
          </a:p>
        </p:txBody>
      </p:sp>
      <p:sp>
        <p:nvSpPr>
          <p:cNvPr id="9" name="Text 4"/>
          <p:cNvSpPr/>
          <p:nvPr/>
        </p:nvSpPr>
        <p:spPr>
          <a:xfrm>
            <a:off x="1451848" y="3706535"/>
            <a:ext cx="6966228" cy="331827"/>
          </a:xfrm>
          <a:prstGeom prst="rect">
            <a:avLst/>
          </a:prstGeom>
          <a:noFill/>
          <a:ln/>
        </p:spPr>
        <p:txBody>
          <a:bodyPr wrap="none" lIns="0" tIns="0" rIns="0" bIns="0" rtlCol="0" anchor="t"/>
          <a:lstStyle/>
          <a:p>
            <a:pPr algn="l" indent="0" marL="0">
              <a:lnSpc>
                <a:spcPts val="2600"/>
              </a:lnSpc>
              <a:buNone/>
            </a:pPr>
            <a:r>
              <a:rPr lang="en-US" sz="1600" dirty="0">
                <a:solidFill>
                  <a:srgbClr val="405449"/>
                </a:solidFill>
                <a:latin typeface="Nobile" pitchFamily="34" charset="0"/>
                <a:ea typeface="Nobile" pitchFamily="34" charset="-122"/>
                <a:cs typeface="Nobile" pitchFamily="34" charset="-120"/>
              </a:rPr>
              <a:t>Interested in an engaging and interactive learning experience.</a:t>
            </a:r>
            <a:endParaRPr lang="en-US" sz="1600" dirty="0"/>
          </a:p>
        </p:txBody>
      </p:sp>
      <p:pic>
        <p:nvPicPr>
          <p:cNvPr id="10" name="Image 3" descr="preencoded.png">    </p:cNvPr>
          <p:cNvPicPr>
            <a:picLocks noChangeAspect="1"/>
          </p:cNvPicPr>
          <p:nvPr/>
        </p:nvPicPr>
        <p:blipFill>
          <a:blip r:embed="rId4"/>
          <a:stretch>
            <a:fillRect/>
          </a:stretch>
        </p:blipFill>
        <p:spPr>
          <a:xfrm>
            <a:off x="725924" y="4696778"/>
            <a:ext cx="518517" cy="518517"/>
          </a:xfrm>
          <a:prstGeom prst="rect">
            <a:avLst/>
          </a:prstGeom>
        </p:spPr>
      </p:pic>
      <p:sp>
        <p:nvSpPr>
          <p:cNvPr id="11" name="Text 5"/>
          <p:cNvSpPr/>
          <p:nvPr/>
        </p:nvSpPr>
        <p:spPr>
          <a:xfrm>
            <a:off x="1451848" y="4660582"/>
            <a:ext cx="4997768" cy="324088"/>
          </a:xfrm>
          <a:prstGeom prst="rect">
            <a:avLst/>
          </a:prstGeom>
          <a:noFill/>
          <a:ln/>
        </p:spPr>
        <p:txBody>
          <a:bodyPr wrap="none" lIns="0" tIns="0" rIns="0" bIns="0" rtlCol="0" anchor="t"/>
          <a:lstStyle/>
          <a:p>
            <a:pPr algn="l" indent="0" marL="0">
              <a:lnSpc>
                <a:spcPts val="2550"/>
              </a:lnSpc>
              <a:buNone/>
            </a:pPr>
            <a:r>
              <a:rPr lang="en-US" sz="2000" b="1" dirty="0">
                <a:solidFill>
                  <a:srgbClr val="405449"/>
                </a:solidFill>
                <a:latin typeface="Fraunces Extra Bold" pitchFamily="34" charset="0"/>
                <a:ea typeface="Fraunces Extra Bold" pitchFamily="34" charset="-122"/>
                <a:cs typeface="Fraunces Extra Bold" pitchFamily="34" charset="-120"/>
              </a:rPr>
              <a:t>Families Interested in Personalization</a:t>
            </a:r>
            <a:endParaRPr lang="en-US" sz="2000" dirty="0"/>
          </a:p>
        </p:txBody>
      </p:sp>
      <p:sp>
        <p:nvSpPr>
          <p:cNvPr id="12" name="Text 6"/>
          <p:cNvSpPr/>
          <p:nvPr/>
        </p:nvSpPr>
        <p:spPr>
          <a:xfrm>
            <a:off x="1451848" y="5109091"/>
            <a:ext cx="6966228" cy="331827"/>
          </a:xfrm>
          <a:prstGeom prst="rect">
            <a:avLst/>
          </a:prstGeom>
          <a:noFill/>
          <a:ln/>
        </p:spPr>
        <p:txBody>
          <a:bodyPr wrap="none" lIns="0" tIns="0" rIns="0" bIns="0" rtlCol="0" anchor="t"/>
          <a:lstStyle/>
          <a:p>
            <a:pPr algn="l" indent="0" marL="0">
              <a:lnSpc>
                <a:spcPts val="2600"/>
              </a:lnSpc>
              <a:buNone/>
            </a:pPr>
            <a:r>
              <a:rPr lang="en-US" sz="1600" dirty="0">
                <a:solidFill>
                  <a:srgbClr val="405449"/>
                </a:solidFill>
                <a:latin typeface="Nobile" pitchFamily="34" charset="0"/>
                <a:ea typeface="Nobile" pitchFamily="34" charset="-122"/>
                <a:cs typeface="Nobile" pitchFamily="34" charset="-120"/>
              </a:rPr>
              <a:t>Seeking personalized learning approaches for their children.</a:t>
            </a:r>
            <a:endParaRPr lang="en-US" sz="1600" dirty="0"/>
          </a:p>
        </p:txBody>
      </p:sp>
      <p:sp>
        <p:nvSpPr>
          <p:cNvPr id="13" name="Text 7"/>
          <p:cNvSpPr/>
          <p:nvPr/>
        </p:nvSpPr>
        <p:spPr>
          <a:xfrm>
            <a:off x="725924" y="5674162"/>
            <a:ext cx="7692152" cy="1659136"/>
          </a:xfrm>
          <a:prstGeom prst="rect">
            <a:avLst/>
          </a:prstGeom>
          <a:noFill/>
          <a:ln/>
        </p:spPr>
        <p:txBody>
          <a:bodyPr wrap="square" lIns="0" tIns="0" rIns="0" bIns="0" rtlCol="0" anchor="t"/>
          <a:lstStyle/>
          <a:p>
            <a:pPr algn="l" indent="0" marL="0">
              <a:lnSpc>
                <a:spcPts val="2600"/>
              </a:lnSpc>
              <a:buNone/>
            </a:pPr>
            <a:r>
              <a:rPr lang="en-US" sz="1600" dirty="0">
                <a:solidFill>
                  <a:srgbClr val="405449"/>
                </a:solidFill>
                <a:latin typeface="Nobile" pitchFamily="34" charset="0"/>
                <a:ea typeface="Nobile" pitchFamily="34" charset="-122"/>
                <a:cs typeface="Nobile" pitchFamily="34" charset="-120"/>
              </a:rPr>
              <a:t>The primary customer segments include mothers aged 30 to 50, parents seeking engaging learning experiences, and families interested in personalized learning approaches. The institution aims to cater to these segments by providing a structured and engaging English learning program tailored for children.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672"/>
          </a:xfrm>
          <a:prstGeom prst="rect">
            <a:avLst/>
          </a:prstGeom>
        </p:spPr>
      </p:pic>
      <p:sp>
        <p:nvSpPr>
          <p:cNvPr id="3" name="Text 0"/>
          <p:cNvSpPr/>
          <p:nvPr/>
        </p:nvSpPr>
        <p:spPr>
          <a:xfrm>
            <a:off x="659249" y="517922"/>
            <a:ext cx="4708922" cy="588526"/>
          </a:xfrm>
          <a:prstGeom prst="rect">
            <a:avLst/>
          </a:prstGeom>
          <a:noFill/>
          <a:ln/>
        </p:spPr>
        <p:txBody>
          <a:bodyPr wrap="none" lIns="0" tIns="0" rIns="0" bIns="0" rtlCol="0" anchor="t"/>
          <a:lstStyle/>
          <a:p>
            <a:pPr algn="l" indent="0" marL="0">
              <a:lnSpc>
                <a:spcPts val="4600"/>
              </a:lnSpc>
              <a:buNone/>
            </a:pPr>
            <a:r>
              <a:rPr lang="en-US" sz="3700" b="1" dirty="0">
                <a:solidFill>
                  <a:srgbClr val="3B4540"/>
                </a:solidFill>
                <a:latin typeface="Fraunces Extra Bold" pitchFamily="34" charset="0"/>
                <a:ea typeface="Fraunces Extra Bold" pitchFamily="34" charset="-122"/>
                <a:cs typeface="Fraunces Extra Bold" pitchFamily="34" charset="-120"/>
              </a:rPr>
              <a:t>Value Proposition</a:t>
            </a:r>
            <a:endParaRPr lang="en-US" sz="3700" dirty="0"/>
          </a:p>
        </p:txBody>
      </p:sp>
      <p:sp>
        <p:nvSpPr>
          <p:cNvPr id="4" name="Shape 1"/>
          <p:cNvSpPr/>
          <p:nvPr/>
        </p:nvSpPr>
        <p:spPr>
          <a:xfrm>
            <a:off x="659249" y="1388983"/>
            <a:ext cx="7825502" cy="1085374"/>
          </a:xfrm>
          <a:prstGeom prst="roundRect">
            <a:avLst>
              <a:gd name="adj" fmla="val 15619"/>
            </a:avLst>
          </a:prstGeom>
          <a:solidFill>
            <a:srgbClr val="E8F3E8"/>
          </a:solidFill>
          <a:ln/>
        </p:spPr>
      </p:sp>
      <p:sp>
        <p:nvSpPr>
          <p:cNvPr id="5" name="Text 2"/>
          <p:cNvSpPr/>
          <p:nvPr/>
        </p:nvSpPr>
        <p:spPr>
          <a:xfrm>
            <a:off x="847606" y="1577340"/>
            <a:ext cx="2450544" cy="294323"/>
          </a:xfrm>
          <a:prstGeom prst="rect">
            <a:avLst/>
          </a:prstGeom>
          <a:noFill/>
          <a:ln/>
        </p:spPr>
        <p:txBody>
          <a:bodyPr wrap="none" lIns="0" tIns="0" rIns="0" bIns="0" rtlCol="0" anchor="t"/>
          <a:lstStyle/>
          <a:p>
            <a:pPr algn="l"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Structured Learning</a:t>
            </a:r>
            <a:endParaRPr lang="en-US" sz="1850" dirty="0"/>
          </a:p>
        </p:txBody>
      </p:sp>
      <p:sp>
        <p:nvSpPr>
          <p:cNvPr id="6" name="Text 3"/>
          <p:cNvSpPr/>
          <p:nvPr/>
        </p:nvSpPr>
        <p:spPr>
          <a:xfrm>
            <a:off x="847606" y="1984653"/>
            <a:ext cx="7448788" cy="301347"/>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A structured and engaging English learning program tailored for children.</a:t>
            </a:r>
            <a:endParaRPr lang="en-US" sz="1450" dirty="0"/>
          </a:p>
        </p:txBody>
      </p:sp>
      <p:sp>
        <p:nvSpPr>
          <p:cNvPr id="7" name="Shape 4"/>
          <p:cNvSpPr/>
          <p:nvPr/>
        </p:nvSpPr>
        <p:spPr>
          <a:xfrm>
            <a:off x="659249" y="2662714"/>
            <a:ext cx="7825502" cy="1085374"/>
          </a:xfrm>
          <a:prstGeom prst="roundRect">
            <a:avLst>
              <a:gd name="adj" fmla="val 15619"/>
            </a:avLst>
          </a:prstGeom>
          <a:solidFill>
            <a:srgbClr val="E8F3E8"/>
          </a:solidFill>
          <a:ln/>
        </p:spPr>
      </p:sp>
      <p:sp>
        <p:nvSpPr>
          <p:cNvPr id="8" name="Text 5"/>
          <p:cNvSpPr/>
          <p:nvPr/>
        </p:nvSpPr>
        <p:spPr>
          <a:xfrm>
            <a:off x="847606" y="2851071"/>
            <a:ext cx="2354461" cy="294323"/>
          </a:xfrm>
          <a:prstGeom prst="rect">
            <a:avLst/>
          </a:prstGeom>
          <a:noFill/>
          <a:ln/>
        </p:spPr>
        <p:txBody>
          <a:bodyPr wrap="none" lIns="0" tIns="0" rIns="0" bIns="0" rtlCol="0" anchor="t"/>
          <a:lstStyle/>
          <a:p>
            <a:pPr algn="l"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Unique Methods</a:t>
            </a:r>
            <a:endParaRPr lang="en-US" sz="1850" dirty="0"/>
          </a:p>
        </p:txBody>
      </p:sp>
      <p:sp>
        <p:nvSpPr>
          <p:cNvPr id="9" name="Text 6"/>
          <p:cNvSpPr/>
          <p:nvPr/>
        </p:nvSpPr>
        <p:spPr>
          <a:xfrm>
            <a:off x="847606" y="3258383"/>
            <a:ext cx="7448788" cy="301347"/>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Unique teaching methods focused on individual learning differences.</a:t>
            </a:r>
            <a:endParaRPr lang="en-US" sz="1450" dirty="0"/>
          </a:p>
        </p:txBody>
      </p:sp>
      <p:sp>
        <p:nvSpPr>
          <p:cNvPr id="10" name="Shape 7"/>
          <p:cNvSpPr/>
          <p:nvPr/>
        </p:nvSpPr>
        <p:spPr>
          <a:xfrm>
            <a:off x="659249" y="3936444"/>
            <a:ext cx="7825502" cy="1085374"/>
          </a:xfrm>
          <a:prstGeom prst="roundRect">
            <a:avLst>
              <a:gd name="adj" fmla="val 15619"/>
            </a:avLst>
          </a:prstGeom>
          <a:solidFill>
            <a:srgbClr val="E8F3E8"/>
          </a:solidFill>
          <a:ln/>
        </p:spPr>
      </p:sp>
      <p:sp>
        <p:nvSpPr>
          <p:cNvPr id="11" name="Text 8"/>
          <p:cNvSpPr/>
          <p:nvPr/>
        </p:nvSpPr>
        <p:spPr>
          <a:xfrm>
            <a:off x="847606" y="4124801"/>
            <a:ext cx="2577822" cy="294323"/>
          </a:xfrm>
          <a:prstGeom prst="rect">
            <a:avLst/>
          </a:prstGeom>
          <a:noFill/>
          <a:ln/>
        </p:spPr>
        <p:txBody>
          <a:bodyPr wrap="none" lIns="0" tIns="0" rIns="0" bIns="0" rtlCol="0" anchor="t"/>
          <a:lstStyle/>
          <a:p>
            <a:pPr algn="l"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High-Quality Content</a:t>
            </a:r>
            <a:endParaRPr lang="en-US" sz="1850" dirty="0"/>
          </a:p>
        </p:txBody>
      </p:sp>
      <p:sp>
        <p:nvSpPr>
          <p:cNvPr id="12" name="Text 9"/>
          <p:cNvSpPr/>
          <p:nvPr/>
        </p:nvSpPr>
        <p:spPr>
          <a:xfrm>
            <a:off x="847606" y="4532114"/>
            <a:ext cx="7448788" cy="301347"/>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High-quality educational content designed for young learners.</a:t>
            </a:r>
            <a:endParaRPr lang="en-US" sz="1450" dirty="0"/>
          </a:p>
        </p:txBody>
      </p:sp>
      <p:sp>
        <p:nvSpPr>
          <p:cNvPr id="13" name="Shape 10"/>
          <p:cNvSpPr/>
          <p:nvPr/>
        </p:nvSpPr>
        <p:spPr>
          <a:xfrm>
            <a:off x="659249" y="5210175"/>
            <a:ext cx="7825502" cy="1085374"/>
          </a:xfrm>
          <a:prstGeom prst="roundRect">
            <a:avLst>
              <a:gd name="adj" fmla="val 15619"/>
            </a:avLst>
          </a:prstGeom>
          <a:solidFill>
            <a:srgbClr val="E8F3E8"/>
          </a:solidFill>
          <a:ln/>
        </p:spPr>
      </p:sp>
      <p:sp>
        <p:nvSpPr>
          <p:cNvPr id="14" name="Text 11"/>
          <p:cNvSpPr/>
          <p:nvPr/>
        </p:nvSpPr>
        <p:spPr>
          <a:xfrm>
            <a:off x="847606" y="5398532"/>
            <a:ext cx="2789039" cy="294323"/>
          </a:xfrm>
          <a:prstGeom prst="rect">
            <a:avLst/>
          </a:prstGeom>
          <a:noFill/>
          <a:ln/>
        </p:spPr>
        <p:txBody>
          <a:bodyPr wrap="none" lIns="0" tIns="0" rIns="0" bIns="0" rtlCol="0" anchor="t"/>
          <a:lstStyle/>
          <a:p>
            <a:pPr algn="l"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Supportive Community</a:t>
            </a:r>
            <a:endParaRPr lang="en-US" sz="1850" dirty="0"/>
          </a:p>
        </p:txBody>
      </p:sp>
      <p:sp>
        <p:nvSpPr>
          <p:cNvPr id="15" name="Text 12"/>
          <p:cNvSpPr/>
          <p:nvPr/>
        </p:nvSpPr>
        <p:spPr>
          <a:xfrm>
            <a:off x="847606" y="5805845"/>
            <a:ext cx="7448788" cy="301347"/>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Supportive community for parents to track their child’s progress.</a:t>
            </a:r>
            <a:endParaRPr lang="en-US" sz="1450" dirty="0"/>
          </a:p>
        </p:txBody>
      </p:sp>
      <p:sp>
        <p:nvSpPr>
          <p:cNvPr id="16" name="Text 13"/>
          <p:cNvSpPr/>
          <p:nvPr/>
        </p:nvSpPr>
        <p:spPr>
          <a:xfrm>
            <a:off x="659249" y="6507361"/>
            <a:ext cx="7825502" cy="1205389"/>
          </a:xfrm>
          <a:prstGeom prst="rect">
            <a:avLst/>
          </a:prstGeom>
          <a:noFill/>
          <a:ln/>
        </p:spPr>
        <p:txBody>
          <a:bodyPr wrap="squar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The institution offers a structured English learning program, unique teaching methods focused on individual differences, high-quality educational content, and a supportive community for parents. These elements combine to create a valuable learning experience for children and peace of mind for parents.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85706"/>
            <a:ext cx="5821799"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Marketing Channels</a:t>
            </a:r>
            <a:endParaRPr lang="en-US" sz="4450" dirty="0"/>
          </a:p>
        </p:txBody>
      </p:sp>
      <p:pic>
        <p:nvPicPr>
          <p:cNvPr id="4" name="Image 1" descr="preencoded.png">    </p:cNvPr>
          <p:cNvPicPr>
            <a:picLocks noChangeAspect="1"/>
          </p:cNvPicPr>
          <p:nvPr/>
        </p:nvPicPr>
        <p:blipFill>
          <a:blip r:embed="rId2"/>
          <a:stretch>
            <a:fillRect/>
          </a:stretch>
        </p:blipFill>
        <p:spPr>
          <a:xfrm>
            <a:off x="6280190" y="1934647"/>
            <a:ext cx="566976" cy="566976"/>
          </a:xfrm>
          <a:prstGeom prst="rect">
            <a:avLst/>
          </a:prstGeom>
        </p:spPr>
      </p:pic>
      <p:sp>
        <p:nvSpPr>
          <p:cNvPr id="5" name="Text 1"/>
          <p:cNvSpPr/>
          <p:nvPr/>
        </p:nvSpPr>
        <p:spPr>
          <a:xfrm>
            <a:off x="6280190" y="2728436"/>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Facebook</a:t>
            </a:r>
            <a:endParaRPr lang="en-US" sz="2200" dirty="0"/>
          </a:p>
        </p:txBody>
      </p:sp>
      <p:pic>
        <p:nvPicPr>
          <p:cNvPr id="6" name="Image 2" descr="preencoded.png">    </p:cNvPr>
          <p:cNvPicPr>
            <a:picLocks noChangeAspect="1"/>
          </p:cNvPicPr>
          <p:nvPr/>
        </p:nvPicPr>
        <p:blipFill>
          <a:blip r:embed="rId3"/>
          <a:stretch>
            <a:fillRect/>
          </a:stretch>
        </p:blipFill>
        <p:spPr>
          <a:xfrm>
            <a:off x="8912304" y="1934647"/>
            <a:ext cx="566976" cy="566976"/>
          </a:xfrm>
          <a:prstGeom prst="rect">
            <a:avLst/>
          </a:prstGeom>
        </p:spPr>
      </p:pic>
      <p:sp>
        <p:nvSpPr>
          <p:cNvPr id="7" name="Text 2"/>
          <p:cNvSpPr/>
          <p:nvPr/>
        </p:nvSpPr>
        <p:spPr>
          <a:xfrm>
            <a:off x="8912304" y="2728436"/>
            <a:ext cx="2292072"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Instagram</a:t>
            </a:r>
            <a:endParaRPr lang="en-US" sz="2200" dirty="0"/>
          </a:p>
        </p:txBody>
      </p:sp>
      <p:pic>
        <p:nvPicPr>
          <p:cNvPr id="8" name="Image 3" descr="preencoded.png">    </p:cNvPr>
          <p:cNvPicPr>
            <a:picLocks noChangeAspect="1"/>
          </p:cNvPicPr>
          <p:nvPr/>
        </p:nvPicPr>
        <p:blipFill>
          <a:blip r:embed="rId4"/>
          <a:stretch>
            <a:fillRect/>
          </a:stretch>
        </p:blipFill>
        <p:spPr>
          <a:xfrm>
            <a:off x="11544538" y="1934647"/>
            <a:ext cx="566976" cy="566976"/>
          </a:xfrm>
          <a:prstGeom prst="rect">
            <a:avLst/>
          </a:prstGeom>
        </p:spPr>
      </p:pic>
      <p:sp>
        <p:nvSpPr>
          <p:cNvPr id="9" name="Text 3"/>
          <p:cNvSpPr/>
          <p:nvPr/>
        </p:nvSpPr>
        <p:spPr>
          <a:xfrm>
            <a:off x="11544538" y="2728436"/>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YouTube</a:t>
            </a:r>
            <a:endParaRPr lang="en-US" sz="2200" dirty="0"/>
          </a:p>
        </p:txBody>
      </p:sp>
      <p:pic>
        <p:nvPicPr>
          <p:cNvPr id="10" name="Image 4" descr="preencoded.png">    </p:cNvPr>
          <p:cNvPicPr>
            <a:picLocks noChangeAspect="1"/>
          </p:cNvPicPr>
          <p:nvPr/>
        </p:nvPicPr>
        <p:blipFill>
          <a:blip r:embed="rId5"/>
          <a:stretch>
            <a:fillRect/>
          </a:stretch>
        </p:blipFill>
        <p:spPr>
          <a:xfrm>
            <a:off x="6280190" y="3763208"/>
            <a:ext cx="566976" cy="566976"/>
          </a:xfrm>
          <a:prstGeom prst="rect">
            <a:avLst/>
          </a:prstGeom>
        </p:spPr>
      </p:pic>
      <p:sp>
        <p:nvSpPr>
          <p:cNvPr id="11" name="Text 4"/>
          <p:cNvSpPr/>
          <p:nvPr/>
        </p:nvSpPr>
        <p:spPr>
          <a:xfrm>
            <a:off x="6280190" y="4556998"/>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TikTok</a:t>
            </a:r>
            <a:endParaRPr lang="en-US" sz="2200" dirty="0"/>
          </a:p>
        </p:txBody>
      </p:sp>
      <p:sp>
        <p:nvSpPr>
          <p:cNvPr id="12" name="Text 5"/>
          <p:cNvSpPr/>
          <p:nvPr/>
        </p:nvSpPr>
        <p:spPr>
          <a:xfrm>
            <a:off x="6280190" y="5166479"/>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The institution utilizes various marketing channels, including Facebook, Instagram, Telegram, YouTube, LinkedIn, TikTok, and WhatsApp Business. These channels are used to reach a wider audience, engage with parents, and showcase the institution's services and educational content. A strong online presence is crucial for attracting new students and building brand awareness.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2270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SWOT Analysis</a:t>
            </a:r>
            <a:endParaRPr lang="en-US" sz="4450" dirty="0"/>
          </a:p>
        </p:txBody>
      </p:sp>
      <p:sp>
        <p:nvSpPr>
          <p:cNvPr id="3" name="Text 1"/>
          <p:cNvSpPr/>
          <p:nvPr/>
        </p:nvSpPr>
        <p:spPr>
          <a:xfrm>
            <a:off x="793790" y="19984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Strengths</a:t>
            </a:r>
            <a:endParaRPr lang="en-US" sz="2200" dirty="0"/>
          </a:p>
        </p:txBody>
      </p:sp>
      <p:sp>
        <p:nvSpPr>
          <p:cNvPr id="4" name="Text 2"/>
          <p:cNvSpPr/>
          <p:nvPr/>
        </p:nvSpPr>
        <p:spPr>
          <a:xfrm>
            <a:off x="793790" y="2579608"/>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Unique curriculum</a:t>
            </a:r>
            <a:endParaRPr lang="en-US" sz="1750" dirty="0"/>
          </a:p>
        </p:txBody>
      </p:sp>
      <p:sp>
        <p:nvSpPr>
          <p:cNvPr id="5" name="Text 3"/>
          <p:cNvSpPr/>
          <p:nvPr/>
        </p:nvSpPr>
        <p:spPr>
          <a:xfrm>
            <a:off x="793790" y="3021806"/>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High-quality materials</a:t>
            </a:r>
            <a:endParaRPr lang="en-US" sz="1750" dirty="0"/>
          </a:p>
        </p:txBody>
      </p:sp>
      <p:sp>
        <p:nvSpPr>
          <p:cNvPr id="6" name="Text 4"/>
          <p:cNvSpPr/>
          <p:nvPr/>
        </p:nvSpPr>
        <p:spPr>
          <a:xfrm>
            <a:off x="793790" y="3464004"/>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Focused market</a:t>
            </a:r>
            <a:endParaRPr lang="en-US" sz="1750" dirty="0"/>
          </a:p>
        </p:txBody>
      </p:sp>
      <p:sp>
        <p:nvSpPr>
          <p:cNvPr id="7" name="Text 5"/>
          <p:cNvSpPr/>
          <p:nvPr/>
        </p:nvSpPr>
        <p:spPr>
          <a:xfrm>
            <a:off x="793790" y="3906203"/>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Competitive fees</a:t>
            </a:r>
            <a:endParaRPr lang="en-US" sz="1750" dirty="0"/>
          </a:p>
        </p:txBody>
      </p:sp>
      <p:sp>
        <p:nvSpPr>
          <p:cNvPr id="8" name="Text 6"/>
          <p:cNvSpPr/>
          <p:nvPr/>
        </p:nvSpPr>
        <p:spPr>
          <a:xfrm>
            <a:off x="793790" y="4348401"/>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Active Facebook marketing</a:t>
            </a:r>
            <a:endParaRPr lang="en-US" sz="1750" dirty="0"/>
          </a:p>
        </p:txBody>
      </p:sp>
      <p:sp>
        <p:nvSpPr>
          <p:cNvPr id="9" name="Text 7"/>
          <p:cNvSpPr/>
          <p:nvPr/>
        </p:nvSpPr>
        <p:spPr>
          <a:xfrm>
            <a:off x="4200406" y="19984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Weaknesses</a:t>
            </a:r>
            <a:endParaRPr lang="en-US" sz="2200" dirty="0"/>
          </a:p>
        </p:txBody>
      </p:sp>
      <p:sp>
        <p:nvSpPr>
          <p:cNvPr id="10" name="Text 8"/>
          <p:cNvSpPr/>
          <p:nvPr/>
        </p:nvSpPr>
        <p:spPr>
          <a:xfrm>
            <a:off x="4200406" y="2579608"/>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No e-learning platform</a:t>
            </a:r>
            <a:endParaRPr lang="en-US" sz="1750" dirty="0"/>
          </a:p>
        </p:txBody>
      </p:sp>
      <p:sp>
        <p:nvSpPr>
          <p:cNvPr id="11" name="Text 9"/>
          <p:cNvSpPr/>
          <p:nvPr/>
        </p:nvSpPr>
        <p:spPr>
          <a:xfrm>
            <a:off x="4200406" y="3384709"/>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Limited brand awareness</a:t>
            </a:r>
            <a:endParaRPr lang="en-US" sz="1750" dirty="0"/>
          </a:p>
        </p:txBody>
      </p:sp>
      <p:sp>
        <p:nvSpPr>
          <p:cNvPr id="12" name="Text 10"/>
          <p:cNvSpPr/>
          <p:nvPr/>
        </p:nvSpPr>
        <p:spPr>
          <a:xfrm>
            <a:off x="4200406" y="4189809"/>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Reliance on Facebook ads</a:t>
            </a:r>
            <a:endParaRPr lang="en-US" sz="1750" dirty="0"/>
          </a:p>
        </p:txBody>
      </p:sp>
      <p:sp>
        <p:nvSpPr>
          <p:cNvPr id="13" name="Text 11"/>
          <p:cNvSpPr/>
          <p:nvPr/>
        </p:nvSpPr>
        <p:spPr>
          <a:xfrm>
            <a:off x="4200406" y="4994910"/>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No international certification</a:t>
            </a:r>
            <a:endParaRPr lang="en-US" sz="1750" dirty="0"/>
          </a:p>
        </p:txBody>
      </p:sp>
      <p:sp>
        <p:nvSpPr>
          <p:cNvPr id="14" name="Text 12"/>
          <p:cNvSpPr/>
          <p:nvPr/>
        </p:nvSpPr>
        <p:spPr>
          <a:xfrm>
            <a:off x="7607022" y="19984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Opportunities</a:t>
            </a:r>
            <a:endParaRPr lang="en-US" sz="2200" dirty="0"/>
          </a:p>
        </p:txBody>
      </p:sp>
      <p:sp>
        <p:nvSpPr>
          <p:cNvPr id="15" name="Text 13"/>
          <p:cNvSpPr/>
          <p:nvPr/>
        </p:nvSpPr>
        <p:spPr>
          <a:xfrm>
            <a:off x="7607022" y="2579608"/>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Geographic expansion</a:t>
            </a:r>
            <a:endParaRPr lang="en-US" sz="1750" dirty="0"/>
          </a:p>
        </p:txBody>
      </p:sp>
      <p:sp>
        <p:nvSpPr>
          <p:cNvPr id="16" name="Text 14"/>
          <p:cNvSpPr/>
          <p:nvPr/>
        </p:nvSpPr>
        <p:spPr>
          <a:xfrm>
            <a:off x="7607022" y="3021806"/>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Online learning platform</a:t>
            </a:r>
            <a:endParaRPr lang="en-US" sz="1750" dirty="0"/>
          </a:p>
        </p:txBody>
      </p:sp>
      <p:sp>
        <p:nvSpPr>
          <p:cNvPr id="17" name="Text 15"/>
          <p:cNvSpPr/>
          <p:nvPr/>
        </p:nvSpPr>
        <p:spPr>
          <a:xfrm>
            <a:off x="7607022" y="3826907"/>
            <a:ext cx="2845594"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Partnering with schools</a:t>
            </a:r>
            <a:endParaRPr lang="en-US" sz="1750" dirty="0"/>
          </a:p>
        </p:txBody>
      </p:sp>
      <p:sp>
        <p:nvSpPr>
          <p:cNvPr id="18" name="Text 16"/>
          <p:cNvSpPr/>
          <p:nvPr/>
        </p:nvSpPr>
        <p:spPr>
          <a:xfrm>
            <a:off x="7607022" y="4632007"/>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Expanding courses</a:t>
            </a:r>
            <a:endParaRPr lang="en-US" sz="1750" dirty="0"/>
          </a:p>
        </p:txBody>
      </p:sp>
      <p:sp>
        <p:nvSpPr>
          <p:cNvPr id="19" name="Text 17"/>
          <p:cNvSpPr/>
          <p:nvPr/>
        </p:nvSpPr>
        <p:spPr>
          <a:xfrm>
            <a:off x="11013638" y="19984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Threats</a:t>
            </a:r>
            <a:endParaRPr lang="en-US" sz="2200" dirty="0"/>
          </a:p>
        </p:txBody>
      </p:sp>
      <p:sp>
        <p:nvSpPr>
          <p:cNvPr id="20" name="Text 18"/>
          <p:cNvSpPr/>
          <p:nvPr/>
        </p:nvSpPr>
        <p:spPr>
          <a:xfrm>
            <a:off x="11013638" y="2579608"/>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Direct competition</a:t>
            </a:r>
            <a:endParaRPr lang="en-US" sz="1750" dirty="0"/>
          </a:p>
        </p:txBody>
      </p:sp>
      <p:sp>
        <p:nvSpPr>
          <p:cNvPr id="21" name="Text 19"/>
          <p:cNvSpPr/>
          <p:nvPr/>
        </p:nvSpPr>
        <p:spPr>
          <a:xfrm>
            <a:off x="11013638" y="3021806"/>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Indirect competition</a:t>
            </a:r>
            <a:endParaRPr lang="en-US" sz="1750" dirty="0"/>
          </a:p>
        </p:txBody>
      </p:sp>
      <p:sp>
        <p:nvSpPr>
          <p:cNvPr id="22" name="Text 20"/>
          <p:cNvSpPr/>
          <p:nvPr/>
        </p:nvSpPr>
        <p:spPr>
          <a:xfrm>
            <a:off x="11013638" y="3464004"/>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Rising marketing costs</a:t>
            </a:r>
            <a:endParaRPr lang="en-US" sz="1750" dirty="0"/>
          </a:p>
        </p:txBody>
      </p:sp>
      <p:sp>
        <p:nvSpPr>
          <p:cNvPr id="23" name="Text 21"/>
          <p:cNvSpPr/>
          <p:nvPr/>
        </p:nvSpPr>
        <p:spPr>
          <a:xfrm>
            <a:off x="11013638" y="3906203"/>
            <a:ext cx="284559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Economic instability</a:t>
            </a:r>
            <a:endParaRPr lang="en-US" sz="1750" dirty="0"/>
          </a:p>
        </p:txBody>
      </p:sp>
      <p:sp>
        <p:nvSpPr>
          <p:cNvPr id="24" name="Text 22"/>
          <p:cNvSpPr/>
          <p:nvPr/>
        </p:nvSpPr>
        <p:spPr>
          <a:xfrm>
            <a:off x="793790" y="6055162"/>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The SWOT analysis identifies the institution's strengths, weaknesses, opportunities, and threats. Key strengths include a unique curriculum and high-quality materials, while weaknesses include the lack of an e-learning platform and limited brand awareness. Opportunities lie in geographic expansion and online learning, while threats include competition and economic instability.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57626"/>
          </a:xfrm>
          <a:prstGeom prst="rect">
            <a:avLst/>
          </a:prstGeom>
        </p:spPr>
      </p:pic>
      <p:sp>
        <p:nvSpPr>
          <p:cNvPr id="3" name="Text 0"/>
          <p:cNvSpPr/>
          <p:nvPr/>
        </p:nvSpPr>
        <p:spPr>
          <a:xfrm>
            <a:off x="548164" y="2388275"/>
            <a:ext cx="3915370" cy="489466"/>
          </a:xfrm>
          <a:prstGeom prst="rect">
            <a:avLst/>
          </a:prstGeom>
          <a:noFill/>
          <a:ln/>
        </p:spPr>
        <p:txBody>
          <a:bodyPr wrap="none" lIns="0" tIns="0" rIns="0" bIns="0" rtlCol="0" anchor="t"/>
          <a:lstStyle/>
          <a:p>
            <a:pPr algn="l" indent="0" marL="0">
              <a:lnSpc>
                <a:spcPts val="3850"/>
              </a:lnSpc>
              <a:buNone/>
            </a:pPr>
            <a:r>
              <a:rPr lang="en-US" sz="3050" b="1" dirty="0">
                <a:solidFill>
                  <a:srgbClr val="3B4540"/>
                </a:solidFill>
                <a:latin typeface="Fraunces Extra Bold" pitchFamily="34" charset="0"/>
                <a:ea typeface="Fraunces Extra Bold" pitchFamily="34" charset="-122"/>
                <a:cs typeface="Fraunces Extra Bold" pitchFamily="34" charset="-120"/>
              </a:rPr>
              <a:t>SOSTAC Strategy</a:t>
            </a:r>
            <a:endParaRPr lang="en-US" sz="3050" dirty="0"/>
          </a:p>
        </p:txBody>
      </p:sp>
      <p:pic>
        <p:nvPicPr>
          <p:cNvPr id="4" name="Image 1" descr="preencoded.png">    </p:cNvPr>
          <p:cNvPicPr>
            <a:picLocks noChangeAspect="1"/>
          </p:cNvPicPr>
          <p:nvPr/>
        </p:nvPicPr>
        <p:blipFill>
          <a:blip r:embed="rId2"/>
          <a:stretch>
            <a:fillRect/>
          </a:stretch>
        </p:blipFill>
        <p:spPr>
          <a:xfrm>
            <a:off x="548164" y="3112651"/>
            <a:ext cx="783074" cy="939641"/>
          </a:xfrm>
          <a:prstGeom prst="rect">
            <a:avLst/>
          </a:prstGeom>
        </p:spPr>
      </p:pic>
      <p:sp>
        <p:nvSpPr>
          <p:cNvPr id="5" name="Text 1"/>
          <p:cNvSpPr/>
          <p:nvPr/>
        </p:nvSpPr>
        <p:spPr>
          <a:xfrm>
            <a:off x="1566148" y="3269218"/>
            <a:ext cx="1957626" cy="244673"/>
          </a:xfrm>
          <a:prstGeom prst="rect">
            <a:avLst/>
          </a:prstGeom>
          <a:noFill/>
          <a:ln/>
        </p:spPr>
        <p:txBody>
          <a:bodyPr wrap="none" lIns="0" tIns="0" rIns="0" bIns="0" rtlCol="0" anchor="t"/>
          <a:lstStyle/>
          <a:p>
            <a:pPr algn="l" indent="0" marL="0">
              <a:lnSpc>
                <a:spcPts val="1900"/>
              </a:lnSpc>
              <a:buNone/>
            </a:pPr>
            <a:r>
              <a:rPr lang="en-US" sz="1500" b="1" dirty="0">
                <a:solidFill>
                  <a:srgbClr val="405449"/>
                </a:solidFill>
                <a:latin typeface="Fraunces Extra Bold" pitchFamily="34" charset="0"/>
                <a:ea typeface="Fraunces Extra Bold" pitchFamily="34" charset="-122"/>
                <a:cs typeface="Fraunces Extra Bold" pitchFamily="34" charset="-120"/>
              </a:rPr>
              <a:t>Situation Analysis</a:t>
            </a:r>
            <a:endParaRPr lang="en-US" sz="1500" dirty="0"/>
          </a:p>
        </p:txBody>
      </p:sp>
      <p:sp>
        <p:nvSpPr>
          <p:cNvPr id="6" name="Text 2"/>
          <p:cNvSpPr/>
          <p:nvPr/>
        </p:nvSpPr>
        <p:spPr>
          <a:xfrm>
            <a:off x="1566148" y="3607832"/>
            <a:ext cx="12516088" cy="250508"/>
          </a:xfrm>
          <a:prstGeom prst="rect">
            <a:avLst/>
          </a:prstGeom>
          <a:noFill/>
          <a:ln/>
        </p:spPr>
        <p:txBody>
          <a:bodyPr wrap="none" lIns="0" tIns="0" rIns="0" bIns="0" rtlCol="0" anchor="t"/>
          <a:lstStyle/>
          <a:p>
            <a:pPr algn="l" indent="0" marL="0">
              <a:lnSpc>
                <a:spcPts val="1950"/>
              </a:lnSpc>
              <a:buNone/>
            </a:pPr>
            <a:r>
              <a:rPr lang="en-US" sz="1200" dirty="0">
                <a:solidFill>
                  <a:srgbClr val="405449"/>
                </a:solidFill>
                <a:latin typeface="Nobile" pitchFamily="34" charset="0"/>
                <a:ea typeface="Nobile" pitchFamily="34" charset="-122"/>
                <a:cs typeface="Nobile" pitchFamily="34" charset="-120"/>
              </a:rPr>
              <a:t>Specializes in teaching English to children aged 4 to 12, relying heavily on Facebook ads.</a:t>
            </a:r>
            <a:endParaRPr lang="en-US" sz="1200" dirty="0"/>
          </a:p>
        </p:txBody>
      </p:sp>
      <p:pic>
        <p:nvPicPr>
          <p:cNvPr id="7" name="Image 2" descr="preencoded.png">    </p:cNvPr>
          <p:cNvPicPr>
            <a:picLocks noChangeAspect="1"/>
          </p:cNvPicPr>
          <p:nvPr/>
        </p:nvPicPr>
        <p:blipFill>
          <a:blip r:embed="rId3"/>
          <a:stretch>
            <a:fillRect/>
          </a:stretch>
        </p:blipFill>
        <p:spPr>
          <a:xfrm>
            <a:off x="548164" y="4052292"/>
            <a:ext cx="783074" cy="939641"/>
          </a:xfrm>
          <a:prstGeom prst="rect">
            <a:avLst/>
          </a:prstGeom>
        </p:spPr>
      </p:pic>
      <p:sp>
        <p:nvSpPr>
          <p:cNvPr id="8" name="Text 3"/>
          <p:cNvSpPr/>
          <p:nvPr/>
        </p:nvSpPr>
        <p:spPr>
          <a:xfrm>
            <a:off x="1566148" y="4208859"/>
            <a:ext cx="1957626" cy="244673"/>
          </a:xfrm>
          <a:prstGeom prst="rect">
            <a:avLst/>
          </a:prstGeom>
          <a:noFill/>
          <a:ln/>
        </p:spPr>
        <p:txBody>
          <a:bodyPr wrap="none" lIns="0" tIns="0" rIns="0" bIns="0" rtlCol="0" anchor="t"/>
          <a:lstStyle/>
          <a:p>
            <a:pPr algn="l" indent="0" marL="0">
              <a:lnSpc>
                <a:spcPts val="1900"/>
              </a:lnSpc>
              <a:buNone/>
            </a:pPr>
            <a:r>
              <a:rPr lang="en-US" sz="1500" b="1" dirty="0">
                <a:solidFill>
                  <a:srgbClr val="405449"/>
                </a:solidFill>
                <a:latin typeface="Fraunces Extra Bold" pitchFamily="34" charset="0"/>
                <a:ea typeface="Fraunces Extra Bold" pitchFamily="34" charset="-122"/>
                <a:cs typeface="Fraunces Extra Bold" pitchFamily="34" charset="-120"/>
              </a:rPr>
              <a:t>Objectives</a:t>
            </a:r>
            <a:endParaRPr lang="en-US" sz="1500" dirty="0"/>
          </a:p>
        </p:txBody>
      </p:sp>
      <p:sp>
        <p:nvSpPr>
          <p:cNvPr id="9" name="Text 4"/>
          <p:cNvSpPr/>
          <p:nvPr/>
        </p:nvSpPr>
        <p:spPr>
          <a:xfrm>
            <a:off x="1566148" y="4547473"/>
            <a:ext cx="12516088" cy="250508"/>
          </a:xfrm>
          <a:prstGeom prst="rect">
            <a:avLst/>
          </a:prstGeom>
          <a:noFill/>
          <a:ln/>
        </p:spPr>
        <p:txBody>
          <a:bodyPr wrap="none" lIns="0" tIns="0" rIns="0" bIns="0" rtlCol="0" anchor="t"/>
          <a:lstStyle/>
          <a:p>
            <a:pPr algn="l" indent="0" marL="0">
              <a:lnSpc>
                <a:spcPts val="1950"/>
              </a:lnSpc>
              <a:buNone/>
            </a:pPr>
            <a:r>
              <a:rPr lang="en-US" sz="1200" dirty="0">
                <a:solidFill>
                  <a:srgbClr val="405449"/>
                </a:solidFill>
                <a:latin typeface="Nobile" pitchFamily="34" charset="0"/>
                <a:ea typeface="Nobile" pitchFamily="34" charset="-122"/>
                <a:cs typeface="Nobile" pitchFamily="34" charset="-120"/>
              </a:rPr>
              <a:t>Increase brand awareness, enroll 30% more students, build a loyal parent community.</a:t>
            </a:r>
            <a:endParaRPr lang="en-US" sz="1200" dirty="0"/>
          </a:p>
        </p:txBody>
      </p:sp>
      <p:pic>
        <p:nvPicPr>
          <p:cNvPr id="10" name="Image 3" descr="preencoded.png">    </p:cNvPr>
          <p:cNvPicPr>
            <a:picLocks noChangeAspect="1"/>
          </p:cNvPicPr>
          <p:nvPr/>
        </p:nvPicPr>
        <p:blipFill>
          <a:blip r:embed="rId4"/>
          <a:stretch>
            <a:fillRect/>
          </a:stretch>
        </p:blipFill>
        <p:spPr>
          <a:xfrm>
            <a:off x="548164" y="4991933"/>
            <a:ext cx="783074" cy="939641"/>
          </a:xfrm>
          <a:prstGeom prst="rect">
            <a:avLst/>
          </a:prstGeom>
        </p:spPr>
      </p:pic>
      <p:sp>
        <p:nvSpPr>
          <p:cNvPr id="11" name="Text 5"/>
          <p:cNvSpPr/>
          <p:nvPr/>
        </p:nvSpPr>
        <p:spPr>
          <a:xfrm>
            <a:off x="1566148" y="5148501"/>
            <a:ext cx="1957626" cy="244673"/>
          </a:xfrm>
          <a:prstGeom prst="rect">
            <a:avLst/>
          </a:prstGeom>
          <a:noFill/>
          <a:ln/>
        </p:spPr>
        <p:txBody>
          <a:bodyPr wrap="none" lIns="0" tIns="0" rIns="0" bIns="0" rtlCol="0" anchor="t"/>
          <a:lstStyle/>
          <a:p>
            <a:pPr algn="l" indent="0" marL="0">
              <a:lnSpc>
                <a:spcPts val="1900"/>
              </a:lnSpc>
              <a:buNone/>
            </a:pPr>
            <a:r>
              <a:rPr lang="en-US" sz="1500" b="1" dirty="0">
                <a:solidFill>
                  <a:srgbClr val="405449"/>
                </a:solidFill>
                <a:latin typeface="Fraunces Extra Bold" pitchFamily="34" charset="0"/>
                <a:ea typeface="Fraunces Extra Bold" pitchFamily="34" charset="-122"/>
                <a:cs typeface="Fraunces Extra Bold" pitchFamily="34" charset="-120"/>
              </a:rPr>
              <a:t>Strategy</a:t>
            </a:r>
            <a:endParaRPr lang="en-US" sz="1500" dirty="0"/>
          </a:p>
        </p:txBody>
      </p:sp>
      <p:sp>
        <p:nvSpPr>
          <p:cNvPr id="12" name="Text 6"/>
          <p:cNvSpPr/>
          <p:nvPr/>
        </p:nvSpPr>
        <p:spPr>
          <a:xfrm>
            <a:off x="1566148" y="5487114"/>
            <a:ext cx="12516088" cy="250508"/>
          </a:xfrm>
          <a:prstGeom prst="rect">
            <a:avLst/>
          </a:prstGeom>
          <a:noFill/>
          <a:ln/>
        </p:spPr>
        <p:txBody>
          <a:bodyPr wrap="none" lIns="0" tIns="0" rIns="0" bIns="0" rtlCol="0" anchor="t"/>
          <a:lstStyle/>
          <a:p>
            <a:pPr algn="l" indent="0" marL="0">
              <a:lnSpc>
                <a:spcPts val="1950"/>
              </a:lnSpc>
              <a:buNone/>
            </a:pPr>
            <a:r>
              <a:rPr lang="en-US" sz="1200" dirty="0">
                <a:solidFill>
                  <a:srgbClr val="405449"/>
                </a:solidFill>
                <a:latin typeface="Nobile" pitchFamily="34" charset="0"/>
                <a:ea typeface="Nobile" pitchFamily="34" charset="-122"/>
                <a:cs typeface="Nobile" pitchFamily="34" charset="-120"/>
              </a:rPr>
              <a:t>Focus on unique educational content and storytelling, build a community-driven environment.</a:t>
            </a:r>
            <a:endParaRPr lang="en-US" sz="1200" dirty="0"/>
          </a:p>
        </p:txBody>
      </p:sp>
      <p:pic>
        <p:nvPicPr>
          <p:cNvPr id="13" name="Image 4" descr="preencoded.png">    </p:cNvPr>
          <p:cNvPicPr>
            <a:picLocks noChangeAspect="1"/>
          </p:cNvPicPr>
          <p:nvPr/>
        </p:nvPicPr>
        <p:blipFill>
          <a:blip r:embed="rId5"/>
          <a:stretch>
            <a:fillRect/>
          </a:stretch>
        </p:blipFill>
        <p:spPr>
          <a:xfrm>
            <a:off x="548164" y="5931575"/>
            <a:ext cx="783074" cy="939641"/>
          </a:xfrm>
          <a:prstGeom prst="rect">
            <a:avLst/>
          </a:prstGeom>
        </p:spPr>
      </p:pic>
      <p:sp>
        <p:nvSpPr>
          <p:cNvPr id="14" name="Text 7"/>
          <p:cNvSpPr/>
          <p:nvPr/>
        </p:nvSpPr>
        <p:spPr>
          <a:xfrm>
            <a:off x="1566148" y="6088142"/>
            <a:ext cx="1957626" cy="244673"/>
          </a:xfrm>
          <a:prstGeom prst="rect">
            <a:avLst/>
          </a:prstGeom>
          <a:noFill/>
          <a:ln/>
        </p:spPr>
        <p:txBody>
          <a:bodyPr wrap="none" lIns="0" tIns="0" rIns="0" bIns="0" rtlCol="0" anchor="t"/>
          <a:lstStyle/>
          <a:p>
            <a:pPr algn="l" indent="0" marL="0">
              <a:lnSpc>
                <a:spcPts val="1900"/>
              </a:lnSpc>
              <a:buNone/>
            </a:pPr>
            <a:r>
              <a:rPr lang="en-US" sz="1500" b="1" dirty="0">
                <a:solidFill>
                  <a:srgbClr val="405449"/>
                </a:solidFill>
                <a:latin typeface="Fraunces Extra Bold" pitchFamily="34" charset="0"/>
                <a:ea typeface="Fraunces Extra Bold" pitchFamily="34" charset="-122"/>
                <a:cs typeface="Fraunces Extra Bold" pitchFamily="34" charset="-120"/>
              </a:rPr>
              <a:t>Tactics</a:t>
            </a:r>
            <a:endParaRPr lang="en-US" sz="1500" dirty="0"/>
          </a:p>
        </p:txBody>
      </p:sp>
      <p:sp>
        <p:nvSpPr>
          <p:cNvPr id="15" name="Text 8"/>
          <p:cNvSpPr/>
          <p:nvPr/>
        </p:nvSpPr>
        <p:spPr>
          <a:xfrm>
            <a:off x="1566148" y="6426756"/>
            <a:ext cx="12516088" cy="250508"/>
          </a:xfrm>
          <a:prstGeom prst="rect">
            <a:avLst/>
          </a:prstGeom>
          <a:noFill/>
          <a:ln/>
        </p:spPr>
        <p:txBody>
          <a:bodyPr wrap="none" lIns="0" tIns="0" rIns="0" bIns="0" rtlCol="0" anchor="t"/>
          <a:lstStyle/>
          <a:p>
            <a:pPr algn="l" indent="0" marL="0">
              <a:lnSpc>
                <a:spcPts val="1950"/>
              </a:lnSpc>
              <a:buNone/>
            </a:pPr>
            <a:r>
              <a:rPr lang="en-US" sz="1200" dirty="0">
                <a:solidFill>
                  <a:srgbClr val="405449"/>
                </a:solidFill>
                <a:latin typeface="Nobile" pitchFamily="34" charset="0"/>
                <a:ea typeface="Nobile" pitchFamily="34" charset="-122"/>
                <a:cs typeface="Nobile" pitchFamily="34" charset="-120"/>
              </a:rPr>
              <a:t>Utilize Facebook, Instagram, YouTube, and TikTok; organize free workshops and distribute brochures.</a:t>
            </a:r>
            <a:endParaRPr lang="en-US" sz="1200" dirty="0"/>
          </a:p>
        </p:txBody>
      </p:sp>
      <p:sp>
        <p:nvSpPr>
          <p:cNvPr id="16" name="Text 9"/>
          <p:cNvSpPr/>
          <p:nvPr/>
        </p:nvSpPr>
        <p:spPr>
          <a:xfrm>
            <a:off x="548164" y="7047309"/>
            <a:ext cx="13534073" cy="751523"/>
          </a:xfrm>
          <a:prstGeom prst="rect">
            <a:avLst/>
          </a:prstGeom>
          <a:noFill/>
          <a:ln/>
        </p:spPr>
        <p:txBody>
          <a:bodyPr wrap="square" lIns="0" tIns="0" rIns="0" bIns="0" rtlCol="0" anchor="t"/>
          <a:lstStyle/>
          <a:p>
            <a:pPr algn="l" indent="0" marL="0">
              <a:lnSpc>
                <a:spcPts val="1950"/>
              </a:lnSpc>
              <a:buNone/>
            </a:pPr>
            <a:r>
              <a:rPr lang="en-US" sz="1200" dirty="0">
                <a:solidFill>
                  <a:srgbClr val="405449"/>
                </a:solidFill>
                <a:latin typeface="Nobile" pitchFamily="34" charset="0"/>
                <a:ea typeface="Nobile" pitchFamily="34" charset="-122"/>
                <a:cs typeface="Nobile" pitchFamily="34" charset="-120"/>
              </a:rPr>
              <a:t>The SOSTAC strategy outlines the institution's situation analysis, objectives, strategy, tactics, action plan, and control measures. The strategy focuses on unique educational content and community building, while tactics involve utilizing various marketing channels and organizing offline events. The action plan includes implementing a content calendar and launching targeted ad campaigns.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05069"/>
            <a:ext cx="9325094"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Market and Competitor Analysis</a:t>
            </a:r>
            <a:endParaRPr lang="en-US" sz="4450" dirty="0"/>
          </a:p>
        </p:txBody>
      </p:sp>
      <p:sp>
        <p:nvSpPr>
          <p:cNvPr id="3" name="Text 1"/>
          <p:cNvSpPr/>
          <p:nvPr/>
        </p:nvSpPr>
        <p:spPr>
          <a:xfrm>
            <a:off x="793790" y="2780824"/>
            <a:ext cx="3825835"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Digital Landscape in Egypt</a:t>
            </a:r>
            <a:endParaRPr lang="en-US" sz="2200" dirty="0"/>
          </a:p>
        </p:txBody>
      </p:sp>
      <p:sp>
        <p:nvSpPr>
          <p:cNvPr id="4" name="Text 2"/>
          <p:cNvSpPr/>
          <p:nvPr/>
        </p:nvSpPr>
        <p:spPr>
          <a:xfrm>
            <a:off x="793790" y="3361968"/>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Population: 117 million, with 96.3 million internet users and 50 million social media users. 30% of the population is aged 6 to 24.</a:t>
            </a:r>
            <a:endParaRPr lang="en-US" sz="1750" dirty="0"/>
          </a:p>
        </p:txBody>
      </p:sp>
      <p:sp>
        <p:nvSpPr>
          <p:cNvPr id="5" name="Text 3"/>
          <p:cNvSpPr/>
          <p:nvPr/>
        </p:nvSpPr>
        <p:spPr>
          <a:xfrm>
            <a:off x="5332928" y="278082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Competitors</a:t>
            </a:r>
            <a:endParaRPr lang="en-US" sz="2200" dirty="0"/>
          </a:p>
        </p:txBody>
      </p:sp>
      <p:sp>
        <p:nvSpPr>
          <p:cNvPr id="6" name="Text 4"/>
          <p:cNvSpPr/>
          <p:nvPr/>
        </p:nvSpPr>
        <p:spPr>
          <a:xfrm>
            <a:off x="5332928" y="3361968"/>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Muslim Kids Academy (MKA), E-Planet, and British Council.</a:t>
            </a:r>
            <a:endParaRPr lang="en-US" sz="1750" dirty="0"/>
          </a:p>
        </p:txBody>
      </p:sp>
      <p:sp>
        <p:nvSpPr>
          <p:cNvPr id="7" name="Text 5"/>
          <p:cNvSpPr/>
          <p:nvPr/>
        </p:nvSpPr>
        <p:spPr>
          <a:xfrm>
            <a:off x="9872067" y="278082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Market Trends</a:t>
            </a:r>
            <a:endParaRPr lang="en-US" sz="2200" dirty="0"/>
          </a:p>
        </p:txBody>
      </p:sp>
      <p:sp>
        <p:nvSpPr>
          <p:cNvPr id="8" name="Text 6"/>
          <p:cNvSpPr/>
          <p:nvPr/>
        </p:nvSpPr>
        <p:spPr>
          <a:xfrm>
            <a:off x="9872067" y="3361968"/>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Increasing online learning adoption, projected e-learning market growth to $50 billion by 2026.</a:t>
            </a:r>
            <a:endParaRPr lang="en-US" sz="1750" dirty="0"/>
          </a:p>
        </p:txBody>
      </p:sp>
      <p:sp>
        <p:nvSpPr>
          <p:cNvPr id="9" name="Text 7"/>
          <p:cNvSpPr/>
          <p:nvPr/>
        </p:nvSpPr>
        <p:spPr>
          <a:xfrm>
            <a:off x="793790" y="5272802"/>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The market analysis highlights the digital landscape in Egypt, key competitors, and market trends. The increasing adoption of online learning and the projected growth of the e-learning market present significant opportunities for the institution. Understanding the competitive landscape is crucial for differentiating the institution's services and attracting students.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5435" y="558998"/>
            <a:ext cx="7276981" cy="558522"/>
          </a:xfrm>
          <a:prstGeom prst="rect">
            <a:avLst/>
          </a:prstGeom>
          <a:noFill/>
          <a:ln/>
        </p:spPr>
        <p:txBody>
          <a:bodyPr wrap="none" lIns="0" tIns="0" rIns="0" bIns="0" rtlCol="0" anchor="t"/>
          <a:lstStyle/>
          <a:p>
            <a:pPr algn="l" indent="0" marL="0">
              <a:lnSpc>
                <a:spcPts val="4350"/>
              </a:lnSpc>
              <a:buNone/>
            </a:pPr>
            <a:r>
              <a:rPr lang="en-US" sz="3500" b="1" dirty="0">
                <a:solidFill>
                  <a:srgbClr val="3B4540"/>
                </a:solidFill>
                <a:latin typeface="Fraunces Extra Bold" pitchFamily="34" charset="0"/>
                <a:ea typeface="Fraunces Extra Bold" pitchFamily="34" charset="-122"/>
                <a:cs typeface="Fraunces Extra Bold" pitchFamily="34" charset="-120"/>
              </a:rPr>
              <a:t>Marketing and Content Strategy</a:t>
            </a:r>
            <a:endParaRPr lang="en-US" sz="3500" dirty="0"/>
          </a:p>
        </p:txBody>
      </p:sp>
      <p:sp>
        <p:nvSpPr>
          <p:cNvPr id="4" name="Shape 1"/>
          <p:cNvSpPr/>
          <p:nvPr/>
        </p:nvSpPr>
        <p:spPr>
          <a:xfrm>
            <a:off x="625435" y="1385530"/>
            <a:ext cx="7893129" cy="1029653"/>
          </a:xfrm>
          <a:prstGeom prst="roundRect">
            <a:avLst>
              <a:gd name="adj" fmla="val 15621"/>
            </a:avLst>
          </a:prstGeom>
          <a:solidFill>
            <a:srgbClr val="E8F3E8"/>
          </a:solidFill>
          <a:ln/>
        </p:spPr>
      </p:sp>
      <p:sp>
        <p:nvSpPr>
          <p:cNvPr id="5" name="Text 2"/>
          <p:cNvSpPr/>
          <p:nvPr/>
        </p:nvSpPr>
        <p:spPr>
          <a:xfrm>
            <a:off x="804148" y="1564243"/>
            <a:ext cx="2322790" cy="279202"/>
          </a:xfrm>
          <a:prstGeom prst="rect">
            <a:avLst/>
          </a:prstGeom>
          <a:noFill/>
          <a:ln/>
        </p:spPr>
        <p:txBody>
          <a:bodyPr wrap="none" lIns="0" tIns="0" rIns="0" bIns="0" rtlCol="0" anchor="t"/>
          <a:lstStyle/>
          <a:p>
            <a:pPr algn="l" indent="0" marL="0">
              <a:lnSpc>
                <a:spcPts val="2150"/>
              </a:lnSpc>
              <a:buNone/>
            </a:pPr>
            <a:r>
              <a:rPr lang="en-US" sz="1750" b="1" dirty="0">
                <a:solidFill>
                  <a:srgbClr val="405449"/>
                </a:solidFill>
                <a:latin typeface="Fraunces Extra Bold" pitchFamily="34" charset="0"/>
                <a:ea typeface="Fraunces Extra Bold" pitchFamily="34" charset="-122"/>
                <a:cs typeface="Fraunces Extra Bold" pitchFamily="34" charset="-120"/>
              </a:rPr>
              <a:t>Educational Content</a:t>
            </a:r>
            <a:endParaRPr lang="en-US" sz="1750" dirty="0"/>
          </a:p>
        </p:txBody>
      </p:sp>
      <p:sp>
        <p:nvSpPr>
          <p:cNvPr id="6" name="Text 3"/>
          <p:cNvSpPr/>
          <p:nvPr/>
        </p:nvSpPr>
        <p:spPr>
          <a:xfrm>
            <a:off x="804148" y="1950601"/>
            <a:ext cx="7535704" cy="285869"/>
          </a:xfrm>
          <a:prstGeom prst="rect">
            <a:avLst/>
          </a:prstGeom>
          <a:noFill/>
          <a:ln/>
        </p:spPr>
        <p:txBody>
          <a:bodyPr wrap="non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Pronunciation tips, common mistakes, and interactive learning videos.</a:t>
            </a:r>
            <a:endParaRPr lang="en-US" sz="1400" dirty="0"/>
          </a:p>
        </p:txBody>
      </p:sp>
      <p:sp>
        <p:nvSpPr>
          <p:cNvPr id="7" name="Shape 4"/>
          <p:cNvSpPr/>
          <p:nvPr/>
        </p:nvSpPr>
        <p:spPr>
          <a:xfrm>
            <a:off x="625435" y="2593896"/>
            <a:ext cx="7893129" cy="1029653"/>
          </a:xfrm>
          <a:prstGeom prst="roundRect">
            <a:avLst>
              <a:gd name="adj" fmla="val 15621"/>
            </a:avLst>
          </a:prstGeom>
          <a:solidFill>
            <a:srgbClr val="E8F3E8"/>
          </a:solidFill>
          <a:ln/>
        </p:spPr>
      </p:sp>
      <p:sp>
        <p:nvSpPr>
          <p:cNvPr id="8" name="Text 5"/>
          <p:cNvSpPr/>
          <p:nvPr/>
        </p:nvSpPr>
        <p:spPr>
          <a:xfrm>
            <a:off x="804148" y="2772608"/>
            <a:ext cx="2654975" cy="279202"/>
          </a:xfrm>
          <a:prstGeom prst="rect">
            <a:avLst/>
          </a:prstGeom>
          <a:noFill/>
          <a:ln/>
        </p:spPr>
        <p:txBody>
          <a:bodyPr wrap="none" lIns="0" tIns="0" rIns="0" bIns="0" rtlCol="0" anchor="t"/>
          <a:lstStyle/>
          <a:p>
            <a:pPr algn="l" indent="0" marL="0">
              <a:lnSpc>
                <a:spcPts val="2150"/>
              </a:lnSpc>
              <a:buNone/>
            </a:pPr>
            <a:r>
              <a:rPr lang="en-US" sz="1750" b="1" dirty="0">
                <a:solidFill>
                  <a:srgbClr val="405449"/>
                </a:solidFill>
                <a:latin typeface="Fraunces Extra Bold" pitchFamily="34" charset="0"/>
                <a:ea typeface="Fraunces Extra Bold" pitchFamily="34" charset="-122"/>
                <a:cs typeface="Fraunces Extra Bold" pitchFamily="34" charset="-120"/>
              </a:rPr>
              <a:t>Trust-Building Content</a:t>
            </a:r>
            <a:endParaRPr lang="en-US" sz="1750" dirty="0"/>
          </a:p>
        </p:txBody>
      </p:sp>
      <p:sp>
        <p:nvSpPr>
          <p:cNvPr id="9" name="Text 6"/>
          <p:cNvSpPr/>
          <p:nvPr/>
        </p:nvSpPr>
        <p:spPr>
          <a:xfrm>
            <a:off x="804148" y="3158966"/>
            <a:ext cx="7535704" cy="285869"/>
          </a:xfrm>
          <a:prstGeom prst="rect">
            <a:avLst/>
          </a:prstGeom>
          <a:noFill/>
          <a:ln/>
        </p:spPr>
        <p:txBody>
          <a:bodyPr wrap="non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Success stories, behind-the-scenes, and parent testimonials.</a:t>
            </a:r>
            <a:endParaRPr lang="en-US" sz="1400" dirty="0"/>
          </a:p>
        </p:txBody>
      </p:sp>
      <p:sp>
        <p:nvSpPr>
          <p:cNvPr id="10" name="Shape 7"/>
          <p:cNvSpPr/>
          <p:nvPr/>
        </p:nvSpPr>
        <p:spPr>
          <a:xfrm>
            <a:off x="625435" y="3802261"/>
            <a:ext cx="7893129" cy="1029653"/>
          </a:xfrm>
          <a:prstGeom prst="roundRect">
            <a:avLst>
              <a:gd name="adj" fmla="val 15621"/>
            </a:avLst>
          </a:prstGeom>
          <a:solidFill>
            <a:srgbClr val="E8F3E8"/>
          </a:solidFill>
          <a:ln/>
        </p:spPr>
      </p:sp>
      <p:sp>
        <p:nvSpPr>
          <p:cNvPr id="11" name="Text 8"/>
          <p:cNvSpPr/>
          <p:nvPr/>
        </p:nvSpPr>
        <p:spPr>
          <a:xfrm>
            <a:off x="804148" y="3980974"/>
            <a:ext cx="2233851" cy="279202"/>
          </a:xfrm>
          <a:prstGeom prst="rect">
            <a:avLst/>
          </a:prstGeom>
          <a:noFill/>
          <a:ln/>
        </p:spPr>
        <p:txBody>
          <a:bodyPr wrap="none" lIns="0" tIns="0" rIns="0" bIns="0" rtlCol="0" anchor="t"/>
          <a:lstStyle/>
          <a:p>
            <a:pPr algn="l" indent="0" marL="0">
              <a:lnSpc>
                <a:spcPts val="2150"/>
              </a:lnSpc>
              <a:buNone/>
            </a:pPr>
            <a:r>
              <a:rPr lang="en-US" sz="1750" b="1" dirty="0">
                <a:solidFill>
                  <a:srgbClr val="405449"/>
                </a:solidFill>
                <a:latin typeface="Fraunces Extra Bold" pitchFamily="34" charset="0"/>
                <a:ea typeface="Fraunces Extra Bold" pitchFamily="34" charset="-122"/>
                <a:cs typeface="Fraunces Extra Bold" pitchFamily="34" charset="-120"/>
              </a:rPr>
              <a:t>Interactive Content</a:t>
            </a:r>
            <a:endParaRPr lang="en-US" sz="1750" dirty="0"/>
          </a:p>
        </p:txBody>
      </p:sp>
      <p:sp>
        <p:nvSpPr>
          <p:cNvPr id="12" name="Text 9"/>
          <p:cNvSpPr/>
          <p:nvPr/>
        </p:nvSpPr>
        <p:spPr>
          <a:xfrm>
            <a:off x="804148" y="4367332"/>
            <a:ext cx="7535704" cy="285869"/>
          </a:xfrm>
          <a:prstGeom prst="rect">
            <a:avLst/>
          </a:prstGeom>
          <a:noFill/>
          <a:ln/>
        </p:spPr>
        <p:txBody>
          <a:bodyPr wrap="non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Weekly challenges, parent-child language exercises, and small rewards.</a:t>
            </a:r>
            <a:endParaRPr lang="en-US" sz="1400" dirty="0"/>
          </a:p>
        </p:txBody>
      </p:sp>
      <p:sp>
        <p:nvSpPr>
          <p:cNvPr id="13" name="Shape 10"/>
          <p:cNvSpPr/>
          <p:nvPr/>
        </p:nvSpPr>
        <p:spPr>
          <a:xfrm>
            <a:off x="625435" y="5010626"/>
            <a:ext cx="7893129" cy="1029653"/>
          </a:xfrm>
          <a:prstGeom prst="roundRect">
            <a:avLst>
              <a:gd name="adj" fmla="val 15621"/>
            </a:avLst>
          </a:prstGeom>
          <a:solidFill>
            <a:srgbClr val="E8F3E8"/>
          </a:solidFill>
          <a:ln/>
        </p:spPr>
      </p:sp>
      <p:sp>
        <p:nvSpPr>
          <p:cNvPr id="14" name="Text 11"/>
          <p:cNvSpPr/>
          <p:nvPr/>
        </p:nvSpPr>
        <p:spPr>
          <a:xfrm>
            <a:off x="804148" y="5189339"/>
            <a:ext cx="2233851" cy="279202"/>
          </a:xfrm>
          <a:prstGeom prst="rect">
            <a:avLst/>
          </a:prstGeom>
          <a:noFill/>
          <a:ln/>
        </p:spPr>
        <p:txBody>
          <a:bodyPr wrap="none" lIns="0" tIns="0" rIns="0" bIns="0" rtlCol="0" anchor="t"/>
          <a:lstStyle/>
          <a:p>
            <a:pPr algn="l" indent="0" marL="0">
              <a:lnSpc>
                <a:spcPts val="2150"/>
              </a:lnSpc>
              <a:buNone/>
            </a:pPr>
            <a:r>
              <a:rPr lang="en-US" sz="1750" b="1" dirty="0">
                <a:solidFill>
                  <a:srgbClr val="405449"/>
                </a:solidFill>
                <a:latin typeface="Fraunces Extra Bold" pitchFamily="34" charset="0"/>
                <a:ea typeface="Fraunces Extra Bold" pitchFamily="34" charset="-122"/>
                <a:cs typeface="Fraunces Extra Bold" pitchFamily="34" charset="-120"/>
              </a:rPr>
              <a:t>Exclusive Content</a:t>
            </a:r>
            <a:endParaRPr lang="en-US" sz="1750" dirty="0"/>
          </a:p>
        </p:txBody>
      </p:sp>
      <p:sp>
        <p:nvSpPr>
          <p:cNvPr id="15" name="Text 12"/>
          <p:cNvSpPr/>
          <p:nvPr/>
        </p:nvSpPr>
        <p:spPr>
          <a:xfrm>
            <a:off x="804148" y="5575697"/>
            <a:ext cx="7535704" cy="285869"/>
          </a:xfrm>
          <a:prstGeom prst="rect">
            <a:avLst/>
          </a:prstGeom>
          <a:noFill/>
          <a:ln/>
        </p:spPr>
        <p:txBody>
          <a:bodyPr wrap="non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Instructor interviews, classroom footage, and event coverage.</a:t>
            </a:r>
            <a:endParaRPr lang="en-US" sz="1400" dirty="0"/>
          </a:p>
        </p:txBody>
      </p:sp>
      <p:sp>
        <p:nvSpPr>
          <p:cNvPr id="16" name="Text 13"/>
          <p:cNvSpPr/>
          <p:nvPr/>
        </p:nvSpPr>
        <p:spPr>
          <a:xfrm>
            <a:off x="625435" y="6241256"/>
            <a:ext cx="7893129" cy="1429345"/>
          </a:xfrm>
          <a:prstGeom prst="rect">
            <a:avLst/>
          </a:prstGeom>
          <a:noFill/>
          <a:ln/>
        </p:spPr>
        <p:txBody>
          <a:bodyPr wrap="squar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The marketing and content strategy focuses on creating educational, trust-building, interactive, and exclusive content. This content is designed to engage parents, showcase the institution's services, and build a strong online presence. Digital expansion efforts focus on Facebook, Instagram, and YouTube, while on-ground expansion involves organizing free workshops and distributing brochures.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2025-03-19T19:55:41Z</dcterms:created>
  <dcterms:modified xsi:type="dcterms:W3CDTF">2025-03-19T19:55:41Z</dcterms:modified>
</cp:coreProperties>
</file>